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20" r:id="rId3"/>
    <p:sldId id="318" r:id="rId4"/>
    <p:sldId id="281" r:id="rId5"/>
    <p:sldId id="300" r:id="rId6"/>
    <p:sldId id="301" r:id="rId7"/>
    <p:sldId id="302" r:id="rId8"/>
    <p:sldId id="303" r:id="rId9"/>
    <p:sldId id="266"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9" r:id="rId24"/>
    <p:sldId id="278" r:id="rId25"/>
    <p:sldId id="277" r:id="rId26"/>
    <p:sldId id="259" r:id="rId27"/>
    <p:sldId id="261" r:id="rId28"/>
    <p:sldId id="260" r:id="rId29"/>
    <p:sldId id="262" r:id="rId30"/>
    <p:sldId id="275" r:id="rId31"/>
    <p:sldId id="263" r:id="rId32"/>
    <p:sldId id="279" r:id="rId33"/>
    <p:sldId id="276" r:id="rId34"/>
    <p:sldId id="264" r:id="rId35"/>
    <p:sldId id="265" r:id="rId36"/>
    <p:sldId id="267" r:id="rId37"/>
    <p:sldId id="268" r:id="rId38"/>
    <p:sldId id="270" r:id="rId39"/>
    <p:sldId id="269" r:id="rId40"/>
    <p:sldId id="280" r:id="rId41"/>
    <p:sldId id="25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81" autoAdjust="0"/>
    <p:restoredTop sz="74150" autoAdjust="0"/>
  </p:normalViewPr>
  <p:slideViewPr>
    <p:cSldViewPr snapToGrid="0">
      <p:cViewPr varScale="1">
        <p:scale>
          <a:sx n="89" d="100"/>
          <a:sy n="89" d="100"/>
        </p:scale>
        <p:origin x="6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7B0EE-5F91-4523-82A5-5EB6361D5D52}"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6AF02-414B-44B6-A1B6-C0301BB26C37}" type="slidenum">
              <a:rPr lang="en-US" smtClean="0"/>
              <a:t>‹#›</a:t>
            </a:fld>
            <a:endParaRPr lang="en-US"/>
          </a:p>
        </p:txBody>
      </p:sp>
    </p:spTree>
    <p:extLst>
      <p:ext uri="{BB962C8B-B14F-4D97-AF65-F5344CB8AC3E}">
        <p14:creationId xmlns:p14="http://schemas.microsoft.com/office/powerpoint/2010/main" val="2019750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a:t>
            </a:fld>
            <a:endParaRPr lang="en-US"/>
          </a:p>
        </p:txBody>
      </p:sp>
    </p:spTree>
    <p:extLst>
      <p:ext uri="{BB962C8B-B14F-4D97-AF65-F5344CB8AC3E}">
        <p14:creationId xmlns:p14="http://schemas.microsoft.com/office/powerpoint/2010/main" val="95942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10</a:t>
            </a:fld>
            <a:endParaRPr lang="en-US"/>
          </a:p>
        </p:txBody>
      </p:sp>
    </p:spTree>
    <p:extLst>
      <p:ext uri="{BB962C8B-B14F-4D97-AF65-F5344CB8AC3E}">
        <p14:creationId xmlns:p14="http://schemas.microsoft.com/office/powerpoint/2010/main" val="1316869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love of all things holy, don’t fill your submission with useless words. Concentrate on doing the job.</a:t>
            </a:r>
          </a:p>
        </p:txBody>
      </p:sp>
      <p:sp>
        <p:nvSpPr>
          <p:cNvPr id="4" name="Slide Number Placeholder 3"/>
          <p:cNvSpPr>
            <a:spLocks noGrp="1"/>
          </p:cNvSpPr>
          <p:nvPr>
            <p:ph type="sldNum" sz="quarter" idx="10"/>
          </p:nvPr>
        </p:nvSpPr>
        <p:spPr/>
        <p:txBody>
          <a:bodyPr/>
          <a:lstStyle/>
          <a:p>
            <a:fld id="{8226AF02-414B-44B6-A1B6-C0301BB26C37}" type="slidenum">
              <a:rPr lang="en-US" smtClean="0"/>
              <a:t>11</a:t>
            </a:fld>
            <a:endParaRPr lang="en-US"/>
          </a:p>
        </p:txBody>
      </p:sp>
    </p:spTree>
    <p:extLst>
      <p:ext uri="{BB962C8B-B14F-4D97-AF65-F5344CB8AC3E}">
        <p14:creationId xmlns:p14="http://schemas.microsoft.com/office/powerpoint/2010/main" val="1023201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map, map interface, </a:t>
            </a:r>
            <a:r>
              <a:rPr lang="en-US" dirty="0" err="1"/>
              <a:t>etc</a:t>
            </a:r>
            <a:r>
              <a:rPr lang="en-US" dirty="0"/>
              <a:t>…</a:t>
            </a:r>
            <a:br>
              <a:rPr lang="en-US" dirty="0"/>
            </a:br>
            <a:br>
              <a:rPr lang="en-US" dirty="0"/>
            </a:br>
            <a:r>
              <a:rPr lang="en-US" sz="1050" dirty="0"/>
              <a:t>from a game, movie, tv show, or anything </a:t>
            </a:r>
            <a:br>
              <a:rPr lang="en-US" sz="1050" dirty="0"/>
            </a:br>
            <a:br>
              <a:rPr lang="en-US" dirty="0"/>
            </a:br>
            <a:r>
              <a:rPr lang="en-US" dirty="0"/>
              <a:t>(it can’t exist in the real world)</a:t>
            </a:r>
          </a:p>
        </p:txBody>
      </p:sp>
      <p:sp>
        <p:nvSpPr>
          <p:cNvPr id="4" name="Slide Number Placeholder 3"/>
          <p:cNvSpPr>
            <a:spLocks noGrp="1"/>
          </p:cNvSpPr>
          <p:nvPr>
            <p:ph type="sldNum" sz="quarter" idx="10"/>
          </p:nvPr>
        </p:nvSpPr>
        <p:spPr/>
        <p:txBody>
          <a:bodyPr/>
          <a:lstStyle/>
          <a:p>
            <a:fld id="{8226AF02-414B-44B6-A1B6-C0301BB26C37}" type="slidenum">
              <a:rPr lang="en-US" smtClean="0"/>
              <a:t>12</a:t>
            </a:fld>
            <a:endParaRPr lang="en-US"/>
          </a:p>
        </p:txBody>
      </p:sp>
    </p:spTree>
    <p:extLst>
      <p:ext uri="{BB962C8B-B14F-4D97-AF65-F5344CB8AC3E}">
        <p14:creationId xmlns:p14="http://schemas.microsoft.com/office/powerpoint/2010/main" val="106044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13</a:t>
            </a:fld>
            <a:endParaRPr lang="en-US"/>
          </a:p>
        </p:txBody>
      </p:sp>
    </p:spTree>
    <p:extLst>
      <p:ext uri="{BB962C8B-B14F-4D97-AF65-F5344CB8AC3E}">
        <p14:creationId xmlns:p14="http://schemas.microsoft.com/office/powerpoint/2010/main" val="1131663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14</a:t>
            </a:fld>
            <a:endParaRPr lang="en-US"/>
          </a:p>
        </p:txBody>
      </p:sp>
    </p:spTree>
    <p:extLst>
      <p:ext uri="{BB962C8B-B14F-4D97-AF65-F5344CB8AC3E}">
        <p14:creationId xmlns:p14="http://schemas.microsoft.com/office/powerpoint/2010/main" val="4215182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15</a:t>
            </a:fld>
            <a:endParaRPr lang="en-US"/>
          </a:p>
        </p:txBody>
      </p:sp>
    </p:spTree>
    <p:extLst>
      <p:ext uri="{BB962C8B-B14F-4D97-AF65-F5344CB8AC3E}">
        <p14:creationId xmlns:p14="http://schemas.microsoft.com/office/powerpoint/2010/main" val="164041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that mean?</a:t>
            </a:r>
          </a:p>
        </p:txBody>
      </p:sp>
      <p:sp>
        <p:nvSpPr>
          <p:cNvPr id="4" name="Slide Number Placeholder 3"/>
          <p:cNvSpPr>
            <a:spLocks noGrp="1"/>
          </p:cNvSpPr>
          <p:nvPr>
            <p:ph type="sldNum" sz="quarter" idx="10"/>
          </p:nvPr>
        </p:nvSpPr>
        <p:spPr/>
        <p:txBody>
          <a:bodyPr/>
          <a:lstStyle/>
          <a:p>
            <a:fld id="{8226AF02-414B-44B6-A1B6-C0301BB26C37}" type="slidenum">
              <a:rPr lang="en-US" smtClean="0"/>
              <a:t>16</a:t>
            </a:fld>
            <a:endParaRPr lang="en-US"/>
          </a:p>
        </p:txBody>
      </p:sp>
    </p:spTree>
    <p:extLst>
      <p:ext uri="{BB962C8B-B14F-4D97-AF65-F5344CB8AC3E}">
        <p14:creationId xmlns:p14="http://schemas.microsoft.com/office/powerpoint/2010/main" val="2495174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17</a:t>
            </a:fld>
            <a:endParaRPr lang="en-US"/>
          </a:p>
        </p:txBody>
      </p:sp>
    </p:spTree>
    <p:extLst>
      <p:ext uri="{BB962C8B-B14F-4D97-AF65-F5344CB8AC3E}">
        <p14:creationId xmlns:p14="http://schemas.microsoft.com/office/powerpoint/2010/main" val="2027292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18</a:t>
            </a:fld>
            <a:endParaRPr lang="en-US"/>
          </a:p>
        </p:txBody>
      </p:sp>
    </p:spTree>
    <p:extLst>
      <p:ext uri="{BB962C8B-B14F-4D97-AF65-F5344CB8AC3E}">
        <p14:creationId xmlns:p14="http://schemas.microsoft.com/office/powerpoint/2010/main" val="413476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19</a:t>
            </a:fld>
            <a:endParaRPr lang="en-US"/>
          </a:p>
        </p:txBody>
      </p:sp>
    </p:spTree>
    <p:extLst>
      <p:ext uri="{BB962C8B-B14F-4D97-AF65-F5344CB8AC3E}">
        <p14:creationId xmlns:p14="http://schemas.microsoft.com/office/powerpoint/2010/main" val="3570070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a:t>
            </a:fld>
            <a:endParaRPr lang="en-US"/>
          </a:p>
        </p:txBody>
      </p:sp>
    </p:spTree>
    <p:extLst>
      <p:ext uri="{BB962C8B-B14F-4D97-AF65-F5344CB8AC3E}">
        <p14:creationId xmlns:p14="http://schemas.microsoft.com/office/powerpoint/2010/main" val="1393197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20</a:t>
            </a:fld>
            <a:endParaRPr lang="en-US"/>
          </a:p>
        </p:txBody>
      </p:sp>
    </p:spTree>
    <p:extLst>
      <p:ext uri="{BB962C8B-B14F-4D97-AF65-F5344CB8AC3E}">
        <p14:creationId xmlns:p14="http://schemas.microsoft.com/office/powerpoint/2010/main" val="2941847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21</a:t>
            </a:fld>
            <a:endParaRPr lang="en-US"/>
          </a:p>
        </p:txBody>
      </p:sp>
    </p:spTree>
    <p:extLst>
      <p:ext uri="{BB962C8B-B14F-4D97-AF65-F5344CB8AC3E}">
        <p14:creationId xmlns:p14="http://schemas.microsoft.com/office/powerpoint/2010/main" val="2310390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22</a:t>
            </a:fld>
            <a:endParaRPr lang="en-US"/>
          </a:p>
        </p:txBody>
      </p:sp>
    </p:spTree>
    <p:extLst>
      <p:ext uri="{BB962C8B-B14F-4D97-AF65-F5344CB8AC3E}">
        <p14:creationId xmlns:p14="http://schemas.microsoft.com/office/powerpoint/2010/main" val="94393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23</a:t>
            </a:fld>
            <a:endParaRPr lang="en-US"/>
          </a:p>
        </p:txBody>
      </p:sp>
    </p:spTree>
    <p:extLst>
      <p:ext uri="{BB962C8B-B14F-4D97-AF65-F5344CB8AC3E}">
        <p14:creationId xmlns:p14="http://schemas.microsoft.com/office/powerpoint/2010/main" val="1543663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struck by the size of the map for Breath of the Wild but also the mapping system.</a:t>
            </a:r>
          </a:p>
        </p:txBody>
      </p:sp>
      <p:sp>
        <p:nvSpPr>
          <p:cNvPr id="4" name="Slide Number Placeholder 3"/>
          <p:cNvSpPr>
            <a:spLocks noGrp="1"/>
          </p:cNvSpPr>
          <p:nvPr>
            <p:ph type="sldNum" sz="quarter" idx="10"/>
          </p:nvPr>
        </p:nvSpPr>
        <p:spPr/>
        <p:txBody>
          <a:bodyPr/>
          <a:lstStyle/>
          <a:p>
            <a:fld id="{8226AF02-414B-44B6-A1B6-C0301BB26C37}" type="slidenum">
              <a:rPr lang="en-US" smtClean="0"/>
              <a:t>24</a:t>
            </a:fld>
            <a:endParaRPr lang="en-US"/>
          </a:p>
        </p:txBody>
      </p:sp>
    </p:spTree>
    <p:extLst>
      <p:ext uri="{BB962C8B-B14F-4D97-AF65-F5344CB8AC3E}">
        <p14:creationId xmlns:p14="http://schemas.microsoft.com/office/powerpoint/2010/main" val="1299530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Abstracted boards for chess, go, and other strategy / training games. But the commercial map for games begins with the publication of Tactics 2 by Avalon Hill. Tactics was published out of the house of the founder of Avalon Hill – Charles S. Roberts – whereas Tactics 2 (1), Gettysburg (2), and Dispatcher were their first games. </a:t>
            </a:r>
          </a:p>
          <a:p>
            <a:endParaRPr lang="en-US" dirty="0"/>
          </a:p>
          <a:p>
            <a:r>
              <a:rPr lang="en-US" sz="1200" b="0" i="0" kern="1200" dirty="0">
                <a:solidFill>
                  <a:schemeClr val="tx1"/>
                </a:solidFill>
                <a:effectLst/>
                <a:latin typeface="+mn-lt"/>
                <a:ea typeface="+mn-ea"/>
                <a:cs typeface="+mn-cs"/>
              </a:rPr>
              <a:t>As a minor point on the history of chess, the "queen" was, until quite recently, called not the "queen" but the "general," "prime minister," or other similar titles to represent the piece's true function, namely, the actual head of the army who had under his personal command the most powerful troops. This is why the "queen" piece is so powerful. Not only does it represent the single best body of troops, but also the very leadership of the army. The king, on the other hand, is indeed the king of the kingdom, without whose presence the army is lost. Thus, the king is not necessarily a soldier of any particular talent. During the battle his main function is to survive and to serve as a symbol, a rallying point for his army.</a:t>
            </a:r>
          </a:p>
          <a:p>
            <a:endParaRPr lang="en-US" dirty="0"/>
          </a:p>
          <a:p>
            <a:r>
              <a:rPr lang="en-US" sz="1200" b="0" i="0" kern="1200" dirty="0">
                <a:solidFill>
                  <a:schemeClr val="tx1"/>
                </a:solidFill>
                <a:effectLst/>
                <a:latin typeface="+mn-lt"/>
                <a:ea typeface="+mn-ea"/>
                <a:cs typeface="+mn-cs"/>
              </a:rPr>
              <a:t>By the early 19th century Prussians, civilians as well as members of the Prussian Army, developed the first detailed and realistic wargames. These were used for training, planning and testing military operations. The mechanics of the games were developed after careful study of actual military maneuvers and battles. After the wars of German unification concluded in 1871, the Germans made no secret of their new technique, and most European armies quickly followed their lead. However, no one took it as seriously as the Germans, and no one got as much out of it as the Germans.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About the turn of the century, the famous science fiction writer H. G. Wells wrote a book called Little Wars. This book described a somewhat simpler form of the wargames than those used by the professionals. Wells' game used toy metal soldiers to represent the military units, and is another of the direct antecedents of contemporary wargames.</a:t>
            </a:r>
          </a:p>
          <a:p>
            <a:r>
              <a:rPr lang="en-US" sz="1200" b="0" i="0" kern="1200" dirty="0">
                <a:solidFill>
                  <a:schemeClr val="tx1"/>
                </a:solidFill>
                <a:effectLst/>
                <a:latin typeface="+mn-lt"/>
                <a:ea typeface="+mn-ea"/>
                <a:cs typeface="+mn-cs"/>
              </a:rPr>
              <a:t>Up until World War II, the majority of the wargames available involved battles. The planning for larger operations was not so much a game as it was a paper-shuffling exercise directed toward solving the puzzle of getting all the pieces moving at the right place and time, much like planning a railroad schedule. </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26</a:t>
            </a:fld>
            <a:endParaRPr lang="en-US"/>
          </a:p>
        </p:txBody>
      </p:sp>
    </p:spTree>
    <p:extLst>
      <p:ext uri="{BB962C8B-B14F-4D97-AF65-F5344CB8AC3E}">
        <p14:creationId xmlns:p14="http://schemas.microsoft.com/office/powerpoint/2010/main" val="1325520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Pedit5 - </a:t>
            </a:r>
            <a:r>
              <a:rPr lang="en-US" sz="1200" b="0" i="0" kern="1200" dirty="0">
                <a:solidFill>
                  <a:schemeClr val="tx1"/>
                </a:solidFill>
                <a:effectLst/>
                <a:latin typeface="+mn-lt"/>
                <a:ea typeface="+mn-ea"/>
                <a:cs typeface="+mn-cs"/>
              </a:rPr>
              <a:t>I used the basic features of D&amp;D as much as possible: hit points, monster levels, experience and treasure awards, and so on; the character was a combined fighter / magic user / cleric; in a monster encounter, the character had a choice of fight (F), cast a spell (S) or run (R); after that, if the monster was not defeated or avoided, it was a fight to the finish run entirely by the computer.</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Dnd</a:t>
            </a:r>
            <a:r>
              <a:rPr lang="en-US" sz="1200" b="0" i="0" kern="1200" dirty="0">
                <a:solidFill>
                  <a:schemeClr val="tx1"/>
                </a:solidFill>
                <a:effectLst/>
                <a:latin typeface="+mn-lt"/>
                <a:ea typeface="+mn-ea"/>
                <a:cs typeface="+mn-cs"/>
              </a:rPr>
              <a:t> – Expanded on Pedit5, included the what would become known as dungeon bosses. </a:t>
            </a:r>
            <a:endParaRPr lang="en-US" dirty="0"/>
          </a:p>
          <a:p>
            <a:endParaRPr lang="en-US" dirty="0"/>
          </a:p>
          <a:p>
            <a:r>
              <a:rPr lang="en-US" dirty="0"/>
              <a:t>Colossal Cave Adventure – Forced Paper mapping – we see a split among these things. Forced paper mapping in text adventures vs random dungeons in what would become roguelikes. – Twisty Little Passages</a:t>
            </a:r>
          </a:p>
          <a:p>
            <a:endParaRPr lang="en-US" dirty="0"/>
          </a:p>
          <a:p>
            <a:r>
              <a:rPr lang="en-US" dirty="0"/>
              <a:t>Rogue – What and Why they matter?</a:t>
            </a:r>
          </a:p>
        </p:txBody>
      </p:sp>
      <p:sp>
        <p:nvSpPr>
          <p:cNvPr id="4" name="Slide Number Placeholder 3"/>
          <p:cNvSpPr>
            <a:spLocks noGrp="1"/>
          </p:cNvSpPr>
          <p:nvPr>
            <p:ph type="sldNum" sz="quarter" idx="10"/>
          </p:nvPr>
        </p:nvSpPr>
        <p:spPr/>
        <p:txBody>
          <a:bodyPr/>
          <a:lstStyle/>
          <a:p>
            <a:fld id="{8226AF02-414B-44B6-A1B6-C0301BB26C37}" type="slidenum">
              <a:rPr lang="en-US" smtClean="0"/>
              <a:t>30</a:t>
            </a:fld>
            <a:endParaRPr lang="en-US"/>
          </a:p>
        </p:txBody>
      </p:sp>
    </p:spTree>
    <p:extLst>
      <p:ext uri="{BB962C8B-B14F-4D97-AF65-F5344CB8AC3E}">
        <p14:creationId xmlns:p14="http://schemas.microsoft.com/office/powerpoint/2010/main" val="2916176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p:txBody>
      </p:sp>
      <p:sp>
        <p:nvSpPr>
          <p:cNvPr id="4" name="Slide Number Placeholder 3"/>
          <p:cNvSpPr>
            <a:spLocks noGrp="1"/>
          </p:cNvSpPr>
          <p:nvPr>
            <p:ph type="sldNum" sz="quarter" idx="10"/>
          </p:nvPr>
        </p:nvSpPr>
        <p:spPr/>
        <p:txBody>
          <a:bodyPr/>
          <a:lstStyle/>
          <a:p>
            <a:fld id="{8226AF02-414B-44B6-A1B6-C0301BB26C37}" type="slidenum">
              <a:rPr lang="en-US" smtClean="0"/>
              <a:t>31</a:t>
            </a:fld>
            <a:endParaRPr lang="en-US"/>
          </a:p>
        </p:txBody>
      </p:sp>
    </p:spTree>
    <p:extLst>
      <p:ext uri="{BB962C8B-B14F-4D97-AF65-F5344CB8AC3E}">
        <p14:creationId xmlns:p14="http://schemas.microsoft.com/office/powerpoint/2010/main" val="2730129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a:p>
            <a:endParaRPr lang="en-US" dirty="0"/>
          </a:p>
          <a:p>
            <a:r>
              <a:rPr lang="en-US" dirty="0" err="1"/>
              <a:t>Zork</a:t>
            </a:r>
            <a:r>
              <a:rPr lang="en-US" dirty="0"/>
              <a:t>, </a:t>
            </a:r>
          </a:p>
        </p:txBody>
      </p:sp>
      <p:sp>
        <p:nvSpPr>
          <p:cNvPr id="4" name="Slide Number Placeholder 3"/>
          <p:cNvSpPr>
            <a:spLocks noGrp="1"/>
          </p:cNvSpPr>
          <p:nvPr>
            <p:ph type="sldNum" sz="quarter" idx="10"/>
          </p:nvPr>
        </p:nvSpPr>
        <p:spPr/>
        <p:txBody>
          <a:bodyPr/>
          <a:lstStyle/>
          <a:p>
            <a:fld id="{8226AF02-414B-44B6-A1B6-C0301BB26C37}" type="slidenum">
              <a:rPr lang="en-US" smtClean="0"/>
              <a:t>32</a:t>
            </a:fld>
            <a:endParaRPr lang="en-US"/>
          </a:p>
        </p:txBody>
      </p:sp>
    </p:spTree>
    <p:extLst>
      <p:ext uri="{BB962C8B-B14F-4D97-AF65-F5344CB8AC3E}">
        <p14:creationId xmlns:p14="http://schemas.microsoft.com/office/powerpoint/2010/main" val="4129219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p:txBody>
      </p:sp>
      <p:sp>
        <p:nvSpPr>
          <p:cNvPr id="4" name="Slide Number Placeholder 3"/>
          <p:cNvSpPr>
            <a:spLocks noGrp="1"/>
          </p:cNvSpPr>
          <p:nvPr>
            <p:ph type="sldNum" sz="quarter" idx="10"/>
          </p:nvPr>
        </p:nvSpPr>
        <p:spPr/>
        <p:txBody>
          <a:bodyPr/>
          <a:lstStyle/>
          <a:p>
            <a:fld id="{8226AF02-414B-44B6-A1B6-C0301BB26C37}" type="slidenum">
              <a:rPr lang="en-US" smtClean="0"/>
              <a:t>33</a:t>
            </a:fld>
            <a:endParaRPr lang="en-US"/>
          </a:p>
        </p:txBody>
      </p:sp>
    </p:spTree>
    <p:extLst>
      <p:ext uri="{BB962C8B-B14F-4D97-AF65-F5344CB8AC3E}">
        <p14:creationId xmlns:p14="http://schemas.microsoft.com/office/powerpoint/2010/main" val="1665506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3</a:t>
            </a:fld>
            <a:endParaRPr lang="en-US"/>
          </a:p>
        </p:txBody>
      </p:sp>
    </p:spTree>
    <p:extLst>
      <p:ext uri="{BB962C8B-B14F-4D97-AF65-F5344CB8AC3E}">
        <p14:creationId xmlns:p14="http://schemas.microsoft.com/office/powerpoint/2010/main" val="2804457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Bard’s Tale III was one of the earliest games with automapping, another gaming innovation that became widely used. How did we ever play without it?</a:t>
            </a:r>
          </a:p>
          <a:p>
            <a:r>
              <a:rPr lang="en-US" dirty="0"/>
              <a:t>Maps become integrated within the game as a whole. -1988</a:t>
            </a:r>
          </a:p>
          <a:p>
            <a:endParaRPr lang="en-US" dirty="0"/>
          </a:p>
          <a:p>
            <a:r>
              <a:rPr lang="en-US" sz="1200" b="0" i="1" kern="1200" dirty="0">
                <a:solidFill>
                  <a:schemeClr val="tx1"/>
                </a:solidFill>
                <a:effectLst/>
                <a:latin typeface="+mn-lt"/>
                <a:ea typeface="+mn-ea"/>
                <a:cs typeface="+mn-cs"/>
              </a:rPr>
              <a:t>"Dave, Max, and Erich couldn’t argue against the grim state of computer role-playing games. CRPGs had derived from Dungeons &amp; Dragons and remained graphical interpretations of that decades-old formula: players drew maps on graph paper as they explored dungeons since most games did not generate maps automatically, virtual dice rolls determined whether players hit or missed when they attacked and how much damage they dealt in combat, and most games unfolded over turns. Many CRPGs also recycled graphics from older games, making newer titles look dated. In contrast, other game genres took advantage of cutting-edge hardware such as video cards and CD-ROM. In 1993, developer Cyan released </a:t>
            </a:r>
            <a:r>
              <a:rPr lang="en-US" sz="1200" b="0" i="1" kern="1200" dirty="0" err="1">
                <a:solidFill>
                  <a:schemeClr val="tx1"/>
                </a:solidFill>
                <a:effectLst/>
                <a:latin typeface="+mn-lt"/>
                <a:ea typeface="+mn-ea"/>
                <a:cs typeface="+mn-cs"/>
              </a:rPr>
              <a:t>Myst</a:t>
            </a:r>
            <a:r>
              <a:rPr lang="en-US" sz="1200" b="0" i="1" kern="1200" dirty="0">
                <a:solidFill>
                  <a:schemeClr val="tx1"/>
                </a:solidFill>
                <a:effectLst/>
                <a:latin typeface="+mn-lt"/>
                <a:ea typeface="+mn-ea"/>
                <a:cs typeface="+mn-cs"/>
              </a:rPr>
              <a:t> , a graphical tour de force where players explored photorealistic worlds. Far more popular were the hordes of first-person shooters influenced by Doom . Casual gamers took one look at the archaic graphics of RPGs and passed them over in favor of games that satisfied their bloodlust and justified their investments in top-of-the-line computer hardware. As developers of RPGs struggled to keep up with technology and gamer tastes, their games plummeted in quality."</a:t>
            </a:r>
          </a:p>
          <a:p>
            <a:r>
              <a:rPr lang="en-US" sz="1200" b="0" i="0" kern="1200" dirty="0">
                <a:solidFill>
                  <a:schemeClr val="tx1"/>
                </a:solidFill>
                <a:effectLst/>
                <a:latin typeface="+mn-lt"/>
                <a:ea typeface="+mn-ea"/>
                <a:cs typeface="+mn-cs"/>
              </a:rPr>
              <a:t>― from "Stay Awhile and Listen: Book I Legendary Edition: How Two Blizzards Unleashed Diablo and Forged a Video-Game Empire“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 Fantasies also appear here. Still Dungeons, but not so difficult to traverse as they are more story / narrative oriented. Gameplay still running around on the overworld 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34</a:t>
            </a:fld>
            <a:endParaRPr lang="en-US"/>
          </a:p>
        </p:txBody>
      </p:sp>
    </p:spTree>
    <p:extLst>
      <p:ext uri="{BB962C8B-B14F-4D97-AF65-F5344CB8AC3E}">
        <p14:creationId xmlns:p14="http://schemas.microsoft.com/office/powerpoint/2010/main" val="3742779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MYST brought the idea of fully 3D, immersive worlds.</a:t>
            </a:r>
          </a:p>
          <a:p>
            <a:r>
              <a:rPr lang="en-US" dirty="0"/>
              <a:t>This was different t </a:t>
            </a:r>
            <a:r>
              <a:rPr lang="en-US" dirty="0" err="1"/>
              <a:t>han</a:t>
            </a:r>
            <a:r>
              <a:rPr lang="en-US" dirty="0"/>
              <a:t> the old pseudo-3D dungeons of games like </a:t>
            </a:r>
            <a:r>
              <a:rPr lang="en-US" dirty="0" err="1"/>
              <a:t>Akalbeth</a:t>
            </a:r>
            <a:r>
              <a:rPr lang="en-US" dirty="0"/>
              <a:t>: World of Doom or the Wizardry games. </a:t>
            </a:r>
          </a:p>
        </p:txBody>
      </p:sp>
      <p:sp>
        <p:nvSpPr>
          <p:cNvPr id="4" name="Slide Number Placeholder 3"/>
          <p:cNvSpPr>
            <a:spLocks noGrp="1"/>
          </p:cNvSpPr>
          <p:nvPr>
            <p:ph type="sldNum" sz="quarter" idx="10"/>
          </p:nvPr>
        </p:nvSpPr>
        <p:spPr/>
        <p:txBody>
          <a:bodyPr/>
          <a:lstStyle/>
          <a:p>
            <a:fld id="{8226AF02-414B-44B6-A1B6-C0301BB26C37}" type="slidenum">
              <a:rPr lang="en-US" smtClean="0"/>
              <a:t>35</a:t>
            </a:fld>
            <a:endParaRPr lang="en-US"/>
          </a:p>
        </p:txBody>
      </p:sp>
    </p:spTree>
    <p:extLst>
      <p:ext uri="{BB962C8B-B14F-4D97-AF65-F5344CB8AC3E}">
        <p14:creationId xmlns:p14="http://schemas.microsoft.com/office/powerpoint/2010/main" val="218813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4</a:t>
            </a:fld>
            <a:endParaRPr lang="en-US"/>
          </a:p>
        </p:txBody>
      </p:sp>
    </p:spTree>
    <p:extLst>
      <p:ext uri="{BB962C8B-B14F-4D97-AF65-F5344CB8AC3E}">
        <p14:creationId xmlns:p14="http://schemas.microsoft.com/office/powerpoint/2010/main" val="32606127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seriously, who </a:t>
            </a:r>
            <a:r>
              <a:rPr lang="en-US" dirty="0" err="1"/>
              <a:t>tf</a:t>
            </a:r>
            <a:r>
              <a:rPr lang="en-US" dirty="0"/>
              <a:t> cares? Well, what we’re talking about with games and how games use map is </a:t>
            </a:r>
            <a:r>
              <a:rPr lang="en-US" i="1" dirty="0"/>
              <a:t>intimately </a:t>
            </a:r>
            <a:r>
              <a:rPr lang="en-US" i="0" dirty="0"/>
              <a:t>tied to how we use maps normally in the present. What we started with this work is the idea that the map exists and is discussed by more than just cartographers, municipal leaders, app makers, and geographers. The map has a very robust kind of social life.</a:t>
            </a:r>
          </a:p>
          <a:p>
            <a:endParaRPr lang="en-US" i="0" dirty="0"/>
          </a:p>
          <a:p>
            <a:r>
              <a:rPr lang="en-US" i="0" dirty="0"/>
              <a:t>What do I mean by this?</a:t>
            </a:r>
          </a:p>
          <a:p>
            <a:endParaRPr lang="en-US" i="0" dirty="0"/>
          </a:p>
          <a:p>
            <a:r>
              <a:rPr lang="en-US" i="0" dirty="0"/>
              <a:t>Well, let’s consider this idea: </a:t>
            </a:r>
            <a:r>
              <a:rPr lang="en-US" b="0" i="0" dirty="0">
                <a:solidFill>
                  <a:srgbClr val="202122"/>
                </a:solidFill>
                <a:effectLst/>
                <a:latin typeface="Arial" panose="020B0604020202020204" pitchFamily="34" charset="0"/>
              </a:rPr>
              <a:t>increased technological delivery of information does not in and of itself contribute to a better future</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5</a:t>
            </a:fld>
            <a:endParaRPr lang="en-US"/>
          </a:p>
        </p:txBody>
      </p:sp>
    </p:spTree>
    <p:extLst>
      <p:ext uri="{BB962C8B-B14F-4D97-AF65-F5344CB8AC3E}">
        <p14:creationId xmlns:p14="http://schemas.microsoft.com/office/powerpoint/2010/main" val="290798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seriously, who </a:t>
            </a:r>
            <a:r>
              <a:rPr lang="en-US" dirty="0" err="1"/>
              <a:t>tf</a:t>
            </a:r>
            <a:r>
              <a:rPr lang="en-US" dirty="0"/>
              <a:t> cares? Well, what we’re talking about with games and how games use map is </a:t>
            </a:r>
            <a:r>
              <a:rPr lang="en-US" i="1" dirty="0"/>
              <a:t>intimately </a:t>
            </a:r>
            <a:r>
              <a:rPr lang="en-US" i="0" dirty="0"/>
              <a:t>tied to how we use maps normally in the present. What we started with this work is the idea that the map exists and is discussed by more than just cartographers, municipal leaders, app makers, and geographers. The map has a very robust kind of social life.</a:t>
            </a:r>
          </a:p>
          <a:p>
            <a:endParaRPr lang="en-US" i="0" dirty="0"/>
          </a:p>
          <a:p>
            <a:r>
              <a:rPr lang="en-US" i="0" dirty="0"/>
              <a:t>What do I mean by this?</a:t>
            </a:r>
          </a:p>
          <a:p>
            <a:endParaRPr lang="en-US" i="0" dirty="0"/>
          </a:p>
          <a:p>
            <a:r>
              <a:rPr lang="en-US" i="0" dirty="0"/>
              <a:t>Well, let’s consider this idea: </a:t>
            </a:r>
            <a:r>
              <a:rPr lang="en-US" sz="1200" dirty="0"/>
              <a:t>better tech does not make a better future on its own. We need to constantly discuss it. </a:t>
            </a:r>
          </a:p>
          <a:p>
            <a:endParaRPr lang="en-US" sz="1200" dirty="0"/>
          </a:p>
          <a:p>
            <a:r>
              <a:rPr lang="en-US" sz="1200" dirty="0"/>
              <a:t>Recall that I have been saying throughout our time with GIS that the UI is very strange. It is because ESRI develops in a </a:t>
            </a:r>
            <a:r>
              <a:rPr lang="en-US" sz="1200" dirty="0" err="1"/>
              <a:t>vaccum</a:t>
            </a:r>
            <a:r>
              <a:rPr lang="en-US" sz="1200" dirty="0"/>
              <a:t>. They do not fund research into a better project, they rely on themselves and user metrics, and will grab UI from elsewhere. Why?</a:t>
            </a:r>
          </a:p>
          <a:p>
            <a:endParaRPr lang="en-US" sz="1200" dirty="0"/>
          </a:p>
          <a:p>
            <a:r>
              <a:rPr lang="en-US" sz="1200" dirty="0"/>
              <a:t>Well, let’s talk about a paradox. </a:t>
            </a:r>
          </a:p>
          <a:p>
            <a:endParaRPr lang="en-US" sz="1200" dirty="0"/>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6</a:t>
            </a:fld>
            <a:endParaRPr lang="en-US"/>
          </a:p>
        </p:txBody>
      </p:sp>
    </p:spTree>
    <p:extLst>
      <p:ext uri="{BB962C8B-B14F-4D97-AF65-F5344CB8AC3E}">
        <p14:creationId xmlns:p14="http://schemas.microsoft.com/office/powerpoint/2010/main" val="2102362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discussing the way </a:t>
            </a:r>
            <a:r>
              <a:rPr lang="en-US" i="1" dirty="0"/>
              <a:t>others </a:t>
            </a:r>
            <a:r>
              <a:rPr lang="en-US" i="0" dirty="0"/>
              <a:t>use map technologies, how we play with it, how we constantly change it is about geospatial content is more about where this information should be situated within society rather than that of how maps work. </a:t>
            </a:r>
          </a:p>
          <a:p>
            <a:endParaRPr lang="en-US" i="0" dirty="0"/>
          </a:p>
          <a:p>
            <a:r>
              <a:rPr lang="en-US" i="0" dirty="0"/>
              <a:t>If users will never be better than adequate, ESRI has run with this and simply prescribed the ways that map information should be consumed. There are other ways to deal with this kind of info and while we are talking about games – which are often belittled as a waste of time – the technologies themselves (and what inspired them) are constantly struggling to find more effective ways to bring users into technologies.</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7</a:t>
            </a:fld>
            <a:endParaRPr lang="en-US"/>
          </a:p>
        </p:txBody>
      </p:sp>
    </p:spTree>
    <p:extLst>
      <p:ext uri="{BB962C8B-B14F-4D97-AF65-F5344CB8AC3E}">
        <p14:creationId xmlns:p14="http://schemas.microsoft.com/office/powerpoint/2010/main" val="400663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discussing the way </a:t>
            </a:r>
            <a:r>
              <a:rPr lang="en-US" i="1" dirty="0"/>
              <a:t>others </a:t>
            </a:r>
            <a:r>
              <a:rPr lang="en-US" i="0" dirty="0"/>
              <a:t>use map technologies, how we play with it, how we constantly change it is about geospatial content is more about where this information should be situated within society rather than that of how maps work. </a:t>
            </a:r>
          </a:p>
          <a:p>
            <a:endParaRPr lang="en-US" i="0" dirty="0"/>
          </a:p>
          <a:p>
            <a:r>
              <a:rPr lang="en-US" i="0" dirty="0"/>
              <a:t>If users will never be better than adequate, ESRI has run with this and simply prescribed the ways that map information should be consumed. There are other ways to deal with this kind of info and while we are talking about games – which are often belittled as a waste of time – the technologies themselves (and what inspired them) are constantly struggling to find more effective ways to bring users into technologies.</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8</a:t>
            </a:fld>
            <a:endParaRPr lang="en-US"/>
          </a:p>
        </p:txBody>
      </p:sp>
    </p:spTree>
    <p:extLst>
      <p:ext uri="{BB962C8B-B14F-4D97-AF65-F5344CB8AC3E}">
        <p14:creationId xmlns:p14="http://schemas.microsoft.com/office/powerpoint/2010/main" val="253634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struck by the size of the map for Breath of the Wild but also the mapping system. How did this thing appear? Was there any history? Were there affordances that did not get followed?</a:t>
            </a:r>
          </a:p>
        </p:txBody>
      </p:sp>
      <p:sp>
        <p:nvSpPr>
          <p:cNvPr id="4" name="Slide Number Placeholder 3"/>
          <p:cNvSpPr>
            <a:spLocks noGrp="1"/>
          </p:cNvSpPr>
          <p:nvPr>
            <p:ph type="sldNum" sz="quarter" idx="10"/>
          </p:nvPr>
        </p:nvSpPr>
        <p:spPr/>
        <p:txBody>
          <a:bodyPr/>
          <a:lstStyle/>
          <a:p>
            <a:fld id="{8226AF02-414B-44B6-A1B6-C0301BB26C37}" type="slidenum">
              <a:rPr lang="en-US" smtClean="0"/>
              <a:t>9</a:t>
            </a:fld>
            <a:endParaRPr lang="en-US"/>
          </a:p>
        </p:txBody>
      </p:sp>
    </p:spTree>
    <p:extLst>
      <p:ext uri="{BB962C8B-B14F-4D97-AF65-F5344CB8AC3E}">
        <p14:creationId xmlns:p14="http://schemas.microsoft.com/office/powerpoint/2010/main" val="1638020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5839-BE9E-45BE-B083-B2F36A885A1F}"/>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B899020-ADD8-43E6-B9F8-4C88E63E6BCD}"/>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BA89BD6-4139-49B9-AC6D-E1910FEFA8AD}"/>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367EDF2A-46F0-4851-9FD3-FFFCC314E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0E1C3-E4D5-4AB4-A2D8-638DD93D1F49}"/>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747413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0C4F-E6F5-45E5-BE73-AF86436C8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9F177-5464-4792-9592-CE5E4C700C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03A59-3BE0-4F8C-B4B3-FF40F91080FC}"/>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862864EA-C2CD-4635-A2FC-26951629B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393F3-0B79-4C88-9DDE-E1D58903ED18}"/>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6531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51888-DF0A-499C-B486-E362AF5F32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07B1A-E7DE-4917-BBE8-036A306B0F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54945-992F-4A76-9CA4-EE29B856DBFF}"/>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C9F89784-CA84-43E8-AB28-267296F58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4CE37-F0C1-44F8-8715-2C0CFEA5B163}"/>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83938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4513-0003-4F61-8D8F-6A0DDD0EB77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736512F-0401-4050-BC9F-349BB8EF991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7F32521-8412-43B3-A475-B301BE765366}"/>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956F4742-7C00-41CD-84C9-0F395B669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AF907-4938-4567-A2C6-D9C6FE9C1814}"/>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570827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BBF0-216F-4386-A493-A7D675819B50}"/>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69A1FA6-F0DD-455D-BAB7-759AE673E1C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F51B5CB5-B3AE-4EBB-8581-950E18609F19}"/>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16532AFC-F972-4A6B-9ED7-7125AB1DB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4BEC9-8C85-457C-B984-FDD833BAF1F0}"/>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74832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25E-2937-4EDE-8930-38EDFBD33DD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7E6C8D3-8ADF-421D-9E2B-9ED325501466}"/>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23AA681-FF67-4067-88C2-2D5070A2E60F}"/>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ADC0961-FA53-4296-8CA0-12ABD15C3E65}"/>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E38812F5-489B-458D-BEDF-E8763E9E2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8A83E-39F7-4C8C-AEC3-BDA1EA5171A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409207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D48B-C7CA-43ED-B85C-2E9E4C2E7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03133F4-E110-42BA-9F81-0602265A3F88}"/>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65BFB5E-0E7F-4071-8FBA-9CF600F7C67C}"/>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2AA80EC-3AA8-40EE-A9FB-13FB62DF8D0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C9D24B8E-A9AD-47F7-8AAF-1C8E30582536}"/>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153CCEB-4C47-42E5-B272-82422E154D7A}"/>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8" name="Footer Placeholder 7">
            <a:extLst>
              <a:ext uri="{FF2B5EF4-FFF2-40B4-BE49-F238E27FC236}">
                <a16:creationId xmlns:a16="http://schemas.microsoft.com/office/drawing/2014/main" id="{B9A6992A-617F-4EF6-9A27-A33A0C05AD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AAE8C-313D-447C-8C87-1A067FACC02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3772530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74F6-721A-4059-93D7-7D039958629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23E38747-FB0D-4CC1-898F-BAB1E89F3EDA}"/>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4" name="Footer Placeholder 3">
            <a:extLst>
              <a:ext uri="{FF2B5EF4-FFF2-40B4-BE49-F238E27FC236}">
                <a16:creationId xmlns:a16="http://schemas.microsoft.com/office/drawing/2014/main" id="{9296AEB8-9E1E-47F3-9D81-777F9AA1C8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70AA18-78A7-4CCA-B8CF-C6E59201209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420472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862F9-A154-486C-ABDE-42DF936832E8}"/>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3" name="Footer Placeholder 2">
            <a:extLst>
              <a:ext uri="{FF2B5EF4-FFF2-40B4-BE49-F238E27FC236}">
                <a16:creationId xmlns:a16="http://schemas.microsoft.com/office/drawing/2014/main" id="{DD10F786-E8DD-4B66-8FE0-81EA2C7F8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BC210-9926-43FA-B04A-BC08F2176337}"/>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92080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DCA2-DCE4-4999-9286-975E9C065B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67B22-984A-43E1-9B17-3349355C4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4F9514-7B7F-4907-9223-0DEE98B38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CEABCA-4DA5-4DC3-8059-395CCAA09401}"/>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018680A0-F39A-416A-9BD7-768E3C020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35B57-2CA7-40FA-97C1-C8A661824BC1}"/>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272759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3DF3-A6BB-4EFB-BD60-8CBB3D160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E0420-8C0E-40F4-87F7-A539E2F6D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1B04A-E970-4306-991C-C945CC62F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6DE2EB-7323-4BC1-92C3-A079B2AF7712}"/>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091C0301-7779-4D0D-B8E0-72E01D431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F6782-8030-459D-886D-75219DE00F81}"/>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302996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F92B25-2F00-4A7E-BEB5-ADDB5CB52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422482-EF26-4EF7-AC52-6EF1F0B40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0541D3-4189-455C-BDCC-2066E405E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D7816ED2-62EE-4CC5-B380-FE79D81E6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3BC93-BE62-4F50-9CDE-9737180F7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7DAF9-4A55-4C19-989A-47B6F24DE954}" type="slidenum">
              <a:rPr lang="en-US" smtClean="0"/>
              <a:t>‹#›</a:t>
            </a:fld>
            <a:endParaRPr lang="en-US"/>
          </a:p>
        </p:txBody>
      </p:sp>
    </p:spTree>
    <p:extLst>
      <p:ext uri="{BB962C8B-B14F-4D97-AF65-F5344CB8AC3E}">
        <p14:creationId xmlns:p14="http://schemas.microsoft.com/office/powerpoint/2010/main" val="1366579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ideo" Target="https://www.youtube.com/embed/2bvFr2ANNkM?start=25&amp;feature=oembed" TargetMode="Externa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heavenswhere.com/"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lotrproject.com/map/#zoom=3&amp;lat=-1315.5&amp;lon=1500&amp;layers=BTTTTT" TargetMode="External"/><Relationship Id="rId4" Type="http://schemas.openxmlformats.org/officeDocument/2006/relationships/hyperlink" Target="https://mapgenie.io/pokemon-scarlet-violet/maps/paldea-reg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hi</a:t>
            </a:r>
            <a:endParaRPr lang="en-US" sz="16600" dirty="0">
              <a:solidFill>
                <a:schemeClr val="bg1"/>
              </a:solidFill>
            </a:endParaRPr>
          </a:p>
        </p:txBody>
      </p:sp>
    </p:spTree>
    <p:extLst>
      <p:ext uri="{BB962C8B-B14F-4D97-AF65-F5344CB8AC3E}">
        <p14:creationId xmlns:p14="http://schemas.microsoft.com/office/powerpoint/2010/main" val="451074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assignment!</a:t>
            </a:r>
            <a:endParaRPr lang="en-US" sz="16600" dirty="0">
              <a:solidFill>
                <a:schemeClr val="bg1"/>
              </a:solidFill>
            </a:endParaRPr>
          </a:p>
        </p:txBody>
      </p:sp>
    </p:spTree>
    <p:extLst>
      <p:ext uri="{BB962C8B-B14F-4D97-AF65-F5344CB8AC3E}">
        <p14:creationId xmlns:p14="http://schemas.microsoft.com/office/powerpoint/2010/main" val="167397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pPr algn="l"/>
            <a:r>
              <a:rPr lang="en-US" sz="7200" dirty="0"/>
              <a:t>~ or at least 1000 words </a:t>
            </a:r>
            <a:br>
              <a:rPr lang="en-US" sz="7200" dirty="0"/>
            </a:br>
            <a:r>
              <a:rPr lang="en-US" sz="7200" dirty="0"/>
              <a:t>- at least 10 images</a:t>
            </a:r>
            <a:br>
              <a:rPr lang="en-US" sz="7200" dirty="0"/>
            </a:br>
            <a:r>
              <a:rPr lang="en-US" sz="7200" dirty="0"/>
              <a:t>- PDF </a:t>
            </a:r>
            <a:br>
              <a:rPr lang="en-US" sz="7200" dirty="0"/>
            </a:br>
            <a:r>
              <a:rPr lang="en-US" sz="7200" dirty="0"/>
              <a:t>- must answer the following</a:t>
            </a:r>
          </a:p>
        </p:txBody>
      </p:sp>
    </p:spTree>
    <p:extLst>
      <p:ext uri="{BB962C8B-B14F-4D97-AF65-F5344CB8AC3E}">
        <p14:creationId xmlns:p14="http://schemas.microsoft.com/office/powerpoint/2010/main" val="738767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select a map</a:t>
            </a:r>
          </a:p>
        </p:txBody>
      </p:sp>
    </p:spTree>
    <p:extLst>
      <p:ext uri="{BB962C8B-B14F-4D97-AF65-F5344CB8AC3E}">
        <p14:creationId xmlns:p14="http://schemas.microsoft.com/office/powerpoint/2010/main" val="1707711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write an FAQ about</a:t>
            </a:r>
            <a:br>
              <a:rPr lang="en-US" sz="8800" dirty="0"/>
            </a:br>
            <a:r>
              <a:rPr lang="en-US" sz="8800" dirty="0"/>
              <a:t>how this map </a:t>
            </a:r>
            <a:br>
              <a:rPr lang="en-US" sz="8800" dirty="0"/>
            </a:br>
            <a:r>
              <a:rPr lang="en-US" sz="8800" dirty="0"/>
              <a:t>conveys its information</a:t>
            </a:r>
          </a:p>
        </p:txBody>
      </p:sp>
    </p:spTree>
    <p:extLst>
      <p:ext uri="{BB962C8B-B14F-4D97-AF65-F5344CB8AC3E}">
        <p14:creationId xmlns:p14="http://schemas.microsoft.com/office/powerpoint/2010/main" val="161404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how would you </a:t>
            </a:r>
            <a:br>
              <a:rPr lang="en-US" sz="8800" dirty="0"/>
            </a:br>
            <a:r>
              <a:rPr lang="en-US" sz="8800" dirty="0"/>
              <a:t>change it? </a:t>
            </a:r>
            <a:br>
              <a:rPr lang="en-US" sz="8800" dirty="0"/>
            </a:br>
            <a:br>
              <a:rPr lang="en-US" sz="8800" dirty="0"/>
            </a:br>
            <a:r>
              <a:rPr lang="en-US" sz="8800" dirty="0"/>
              <a:t>why those changes?</a:t>
            </a:r>
          </a:p>
        </p:txBody>
      </p:sp>
    </p:spTree>
    <p:extLst>
      <p:ext uri="{BB962C8B-B14F-4D97-AF65-F5344CB8AC3E}">
        <p14:creationId xmlns:p14="http://schemas.microsoft.com/office/powerpoint/2010/main" val="3499821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caveats:</a:t>
            </a:r>
          </a:p>
        </p:txBody>
      </p:sp>
    </p:spTree>
    <p:extLst>
      <p:ext uri="{BB962C8B-B14F-4D97-AF65-F5344CB8AC3E}">
        <p14:creationId xmlns:p14="http://schemas.microsoft.com/office/powerpoint/2010/main" val="276931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justify your choices</a:t>
            </a:r>
            <a:br>
              <a:rPr lang="en-US" sz="8800" dirty="0"/>
            </a:br>
            <a:r>
              <a:rPr lang="en-US" sz="8800" dirty="0"/>
              <a:t>must use current tech</a:t>
            </a:r>
            <a:br>
              <a:rPr lang="en-US" sz="8800" dirty="0"/>
            </a:br>
            <a:r>
              <a:rPr lang="en-US" sz="8800" dirty="0"/>
              <a:t>think “near future”</a:t>
            </a:r>
          </a:p>
        </p:txBody>
      </p:sp>
    </p:spTree>
    <p:extLst>
      <p:ext uri="{BB962C8B-B14F-4D97-AF65-F5344CB8AC3E}">
        <p14:creationId xmlns:p14="http://schemas.microsoft.com/office/powerpoint/2010/main" val="3762486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Minority report Pre Crime Mr  Marks intro">
            <a:hlinkClick r:id="" action="ppaction://media"/>
            <a:extLst>
              <a:ext uri="{FF2B5EF4-FFF2-40B4-BE49-F238E27FC236}">
                <a16:creationId xmlns:a16="http://schemas.microsoft.com/office/drawing/2014/main" id="{FF4751FB-CC0C-8601-6381-FFFE28D7FFC1}"/>
              </a:ext>
            </a:extLst>
          </p:cNvPr>
          <p:cNvPicPr>
            <a:picLocks noRot="1" noChangeAspect="1"/>
          </p:cNvPicPr>
          <p:nvPr>
            <a:videoFile r:link="rId1"/>
          </p:nvPr>
        </p:nvPicPr>
        <p:blipFill>
          <a:blip r:embed="rId4"/>
          <a:stretch>
            <a:fillRect/>
          </a:stretch>
        </p:blipFill>
        <p:spPr>
          <a:xfrm>
            <a:off x="26973" y="0"/>
            <a:ext cx="12138054" cy="6858000"/>
          </a:xfrm>
          <a:prstGeom prst="rect">
            <a:avLst/>
          </a:prstGeom>
        </p:spPr>
      </p:pic>
    </p:spTree>
    <p:extLst>
      <p:ext uri="{BB962C8B-B14F-4D97-AF65-F5344CB8AC3E}">
        <p14:creationId xmlns:p14="http://schemas.microsoft.com/office/powerpoint/2010/main" val="122062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examples</a:t>
            </a:r>
          </a:p>
        </p:txBody>
      </p:sp>
    </p:spTree>
    <p:extLst>
      <p:ext uri="{BB962C8B-B14F-4D97-AF65-F5344CB8AC3E}">
        <p14:creationId xmlns:p14="http://schemas.microsoft.com/office/powerpoint/2010/main" val="2604786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HelperLite : Discontinued and Outdated Mods : World of Warcraft AddOns">
            <a:extLst>
              <a:ext uri="{FF2B5EF4-FFF2-40B4-BE49-F238E27FC236}">
                <a16:creationId xmlns:a16="http://schemas.microsoft.com/office/drawing/2014/main" id="{C385804A-DCC1-6084-BE07-1013E6F4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0"/>
            <a:ext cx="10210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85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admin</a:t>
            </a:r>
            <a:endParaRPr lang="en-US" sz="16600" dirty="0">
              <a:solidFill>
                <a:schemeClr val="bg1"/>
              </a:solidFill>
            </a:endParaRPr>
          </a:p>
        </p:txBody>
      </p:sp>
    </p:spTree>
    <p:extLst>
      <p:ext uri="{BB962C8B-B14F-4D97-AF65-F5344CB8AC3E}">
        <p14:creationId xmlns:p14="http://schemas.microsoft.com/office/powerpoint/2010/main" val="2342828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DE7297-DC81-555C-11C4-C557F95DF95D}"/>
              </a:ext>
            </a:extLst>
          </p:cNvPr>
          <p:cNvSpPr txBox="1"/>
          <p:nvPr/>
        </p:nvSpPr>
        <p:spPr>
          <a:xfrm>
            <a:off x="1097972" y="889843"/>
            <a:ext cx="9996055" cy="5078313"/>
          </a:xfrm>
          <a:prstGeom prst="rect">
            <a:avLst/>
          </a:prstGeom>
          <a:noFill/>
        </p:spPr>
        <p:txBody>
          <a:bodyPr wrap="square">
            <a:spAutoFit/>
          </a:bodyPr>
          <a:lstStyle/>
          <a:p>
            <a:r>
              <a:rPr lang="en-US" sz="5400" dirty="0">
                <a:solidFill>
                  <a:schemeClr val="bg1"/>
                </a:solidFill>
                <a:hlinkClick r:id="rId3"/>
              </a:rPr>
              <a:t>http://heavenswhere.com/</a:t>
            </a:r>
            <a:endParaRPr lang="en-US" sz="5400" dirty="0">
              <a:solidFill>
                <a:schemeClr val="bg1"/>
              </a:solidFill>
            </a:endParaRPr>
          </a:p>
          <a:p>
            <a:r>
              <a:rPr lang="en-US" sz="5400" dirty="0">
                <a:solidFill>
                  <a:schemeClr val="bg1"/>
                </a:solidFill>
                <a:hlinkClick r:id="rId4"/>
              </a:rPr>
              <a:t>https://mapgenie.io/pokemon-scarlet-violet/maps/paldea-region</a:t>
            </a:r>
            <a:endParaRPr lang="en-US" sz="5400" dirty="0">
              <a:solidFill>
                <a:schemeClr val="bg1"/>
              </a:solidFill>
            </a:endParaRPr>
          </a:p>
          <a:p>
            <a:r>
              <a:rPr lang="en-US" sz="5400" dirty="0">
                <a:solidFill>
                  <a:schemeClr val="bg1"/>
                </a:solidFill>
                <a:hlinkClick r:id="rId5"/>
              </a:rPr>
              <a:t>http://lotrproject.com/map/#zoom=3&amp;lat=-1315.5&amp;lon=1500&amp;layers=BTTTTT</a:t>
            </a:r>
            <a:r>
              <a:rPr lang="en-US" sz="5400" dirty="0">
                <a:solidFill>
                  <a:schemeClr val="bg1"/>
                </a:solidFill>
              </a:rPr>
              <a:t>  </a:t>
            </a:r>
          </a:p>
        </p:txBody>
      </p:sp>
    </p:spTree>
    <p:extLst>
      <p:ext uri="{BB962C8B-B14F-4D97-AF65-F5344CB8AC3E}">
        <p14:creationId xmlns:p14="http://schemas.microsoft.com/office/powerpoint/2010/main" val="4233626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rry Vintage Board Game Art Print Game Room Playroom image 1">
            <a:extLst>
              <a:ext uri="{FF2B5EF4-FFF2-40B4-BE49-F238E27FC236}">
                <a16:creationId xmlns:a16="http://schemas.microsoft.com/office/drawing/2014/main" id="{803D4459-364D-32F0-7B05-C442EDBB0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016" y="-442814"/>
            <a:ext cx="7757968" cy="774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015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E49C3-3BE5-0898-E0A3-2E1A15CF0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09" y="-4734"/>
            <a:ext cx="9545782" cy="6867468"/>
          </a:xfrm>
          <a:prstGeom prst="rect">
            <a:avLst/>
          </a:prstGeom>
        </p:spPr>
      </p:pic>
    </p:spTree>
    <p:extLst>
      <p:ext uri="{BB962C8B-B14F-4D97-AF65-F5344CB8AC3E}">
        <p14:creationId xmlns:p14="http://schemas.microsoft.com/office/powerpoint/2010/main" val="826425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end of day 1</a:t>
            </a:r>
          </a:p>
        </p:txBody>
      </p:sp>
    </p:spTree>
    <p:extLst>
      <p:ext uri="{BB962C8B-B14F-4D97-AF65-F5344CB8AC3E}">
        <p14:creationId xmlns:p14="http://schemas.microsoft.com/office/powerpoint/2010/main" val="196302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alpha val="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B8D3CF-2FB3-4819-8951-6E52F93D228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69C2F4-2EBB-4BBC-97D6-D0F3A1C3E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288" y="0"/>
            <a:ext cx="8319424" cy="6858000"/>
          </a:xfrm>
          <a:prstGeom prst="rect">
            <a:avLst/>
          </a:prstGeom>
        </p:spPr>
      </p:pic>
    </p:spTree>
    <p:extLst>
      <p:ext uri="{BB962C8B-B14F-4D97-AF65-F5344CB8AC3E}">
        <p14:creationId xmlns:p14="http://schemas.microsoft.com/office/powerpoint/2010/main" val="3206775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69C0F-FDF0-4042-B7AD-AD85551EF6B0}"/>
              </a:ext>
            </a:extLst>
          </p:cNvPr>
          <p:cNvSpPr>
            <a:spLocks noGrp="1"/>
          </p:cNvSpPr>
          <p:nvPr>
            <p:ph type="title"/>
          </p:nvPr>
        </p:nvSpPr>
        <p:spPr/>
        <p:txBody>
          <a:bodyPr>
            <a:normAutofit/>
          </a:bodyPr>
          <a:lstStyle/>
          <a:p>
            <a:r>
              <a:rPr lang="en-US" sz="2800" dirty="0"/>
              <a:t>Maps in Video Games</a:t>
            </a:r>
          </a:p>
        </p:txBody>
      </p:sp>
      <p:sp>
        <p:nvSpPr>
          <p:cNvPr id="3" name="Content Placeholder 2">
            <a:extLst>
              <a:ext uri="{FF2B5EF4-FFF2-40B4-BE49-F238E27FC236}">
                <a16:creationId xmlns:a16="http://schemas.microsoft.com/office/drawing/2014/main" id="{31588309-9A05-421D-B93D-E9116FD12265}"/>
              </a:ext>
            </a:extLst>
          </p:cNvPr>
          <p:cNvSpPr>
            <a:spLocks noGrp="1"/>
          </p:cNvSpPr>
          <p:nvPr>
            <p:ph idx="1"/>
          </p:nvPr>
        </p:nvSpPr>
        <p:spPr/>
        <p:txBody>
          <a:bodyPr>
            <a:normAutofit/>
          </a:bodyPr>
          <a:lstStyle/>
          <a:p>
            <a:pPr marL="0" indent="0">
              <a:buNone/>
            </a:pPr>
            <a:r>
              <a:rPr lang="en-US" sz="4400" dirty="0"/>
              <a:t>medium 							</a:t>
            </a:r>
          </a:p>
          <a:p>
            <a:pPr marL="0" indent="0">
              <a:buNone/>
            </a:pPr>
            <a:endParaRPr lang="en-US" sz="4400" dirty="0"/>
          </a:p>
          <a:p>
            <a:pPr marL="0" indent="0">
              <a:buNone/>
            </a:pPr>
            <a:endParaRPr lang="en-US" sz="4400" dirty="0"/>
          </a:p>
          <a:p>
            <a:pPr marL="0" indent="0">
              <a:buNone/>
            </a:pPr>
            <a:endParaRPr lang="en-US" sz="4400" dirty="0"/>
          </a:p>
          <a:p>
            <a:pPr marL="0" indent="0">
              <a:buNone/>
            </a:pPr>
            <a:r>
              <a:rPr lang="en-US" sz="4400" dirty="0"/>
              <a:t>							Tool</a:t>
            </a:r>
          </a:p>
        </p:txBody>
      </p:sp>
      <p:cxnSp>
        <p:nvCxnSpPr>
          <p:cNvPr id="5" name="Straight Arrow Connector 4">
            <a:extLst>
              <a:ext uri="{FF2B5EF4-FFF2-40B4-BE49-F238E27FC236}">
                <a16:creationId xmlns:a16="http://schemas.microsoft.com/office/drawing/2014/main" id="{98C87226-935E-406A-AE3E-F6704F065036}"/>
              </a:ext>
            </a:extLst>
          </p:cNvPr>
          <p:cNvCxnSpPr>
            <a:cxnSpLocks/>
          </p:cNvCxnSpPr>
          <p:nvPr/>
        </p:nvCxnSpPr>
        <p:spPr>
          <a:xfrm>
            <a:off x="2919470" y="2181340"/>
            <a:ext cx="4362679" cy="271014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7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where to begin?</a:t>
            </a:r>
          </a:p>
        </p:txBody>
      </p:sp>
      <p:pic>
        <p:nvPicPr>
          <p:cNvPr id="1032" name="Picture 8" descr="https://cf.geekdo-images.com/imagepage/img/ajmr6LBTKwUTDm5TUc3JcIMThDU=/fit-in/1200x900/filters:no_upscale()/pic593269.jpg">
            <a:extLst>
              <a:ext uri="{FF2B5EF4-FFF2-40B4-BE49-F238E27FC236}">
                <a16:creationId xmlns:a16="http://schemas.microsoft.com/office/drawing/2014/main" id="{31DF788F-7007-4C21-9F19-A59B3A155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703" y="1429827"/>
            <a:ext cx="5691098" cy="40738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ettysburg avalon hill board game">
            <a:extLst>
              <a:ext uri="{FF2B5EF4-FFF2-40B4-BE49-F238E27FC236}">
                <a16:creationId xmlns:a16="http://schemas.microsoft.com/office/drawing/2014/main" id="{2BB11E5A-4EC3-4B42-A3BC-7A87EC570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564" y="1196082"/>
            <a:ext cx="6059375" cy="454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3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first dungeons and dragons">
            <a:extLst>
              <a:ext uri="{FF2B5EF4-FFF2-40B4-BE49-F238E27FC236}">
                <a16:creationId xmlns:a16="http://schemas.microsoft.com/office/drawing/2014/main" id="{552563CB-26BA-43AE-91E3-29AF683F8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69345"/>
            <a:ext cx="3636893" cy="5943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where to begin?</a:t>
            </a:r>
          </a:p>
        </p:txBody>
      </p:sp>
    </p:spTree>
    <p:extLst>
      <p:ext uri="{BB962C8B-B14F-4D97-AF65-F5344CB8AC3E}">
        <p14:creationId xmlns:p14="http://schemas.microsoft.com/office/powerpoint/2010/main" val="400005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9027F1-A0C5-FFE5-4C2F-9B7B4600084A}"/>
              </a:ext>
            </a:extLst>
          </p:cNvPr>
          <p:cNvGrpSpPr/>
          <p:nvPr/>
        </p:nvGrpSpPr>
        <p:grpSpPr>
          <a:xfrm>
            <a:off x="387062" y="596121"/>
            <a:ext cx="11417877" cy="5924550"/>
            <a:chOff x="0" y="596121"/>
            <a:chExt cx="11417877" cy="5924550"/>
          </a:xfrm>
        </p:grpSpPr>
        <p:pic>
          <p:nvPicPr>
            <p:cNvPr id="1028" name="Picture 4" descr="https://www.blackgate.com/wp-content/uploads/2013/07/Outdoor-Survival.jpg">
              <a:extLst>
                <a:ext uri="{FF2B5EF4-FFF2-40B4-BE49-F238E27FC236}">
                  <a16:creationId xmlns:a16="http://schemas.microsoft.com/office/drawing/2014/main" id="{738E5EE1-89CF-40BA-8AC8-CE2090000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927" y="700896"/>
              <a:ext cx="417195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drawn Outdoor Survival Map">
              <a:extLst>
                <a:ext uri="{FF2B5EF4-FFF2-40B4-BE49-F238E27FC236}">
                  <a16:creationId xmlns:a16="http://schemas.microsoft.com/office/drawing/2014/main" id="{B5F8904C-56ED-4E27-B904-329C1C71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6121"/>
              <a:ext cx="7019925" cy="59245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2152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B0409-69F5-4393-8FE9-B9F03E82A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438" y="661479"/>
            <a:ext cx="3481340" cy="5448775"/>
          </a:xfrm>
          <a:prstGeom prst="rect">
            <a:avLst/>
          </a:prstGeom>
        </p:spPr>
      </p:pic>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538449" y="365125"/>
            <a:ext cx="4539595" cy="1325563"/>
          </a:xfrm>
        </p:spPr>
        <p:txBody>
          <a:bodyPr>
            <a:normAutofit/>
          </a:bodyPr>
          <a:lstStyle/>
          <a:p>
            <a:r>
              <a:rPr lang="en-US" sz="2800" dirty="0"/>
              <a:t>The Dungeon Crawl</a:t>
            </a:r>
          </a:p>
        </p:txBody>
      </p:sp>
      <p:pic>
        <p:nvPicPr>
          <p:cNvPr id="16386" name="Picture 2" descr="https://2.bp.blogspot.com/-1yURbtgE9Yw/WhMmdS2-oFI/AAAAAAAABYY/aPlioc3wgq4DrfacLZQI4VU2_QoOBdY_wCLcBGAs/s1600/sr-%25231-solo-table.jpg">
            <a:extLst>
              <a:ext uri="{FF2B5EF4-FFF2-40B4-BE49-F238E27FC236}">
                <a16:creationId xmlns:a16="http://schemas.microsoft.com/office/drawing/2014/main" id="{AE3E6F70-8D99-4582-9F34-FF22C88B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9" y="4034993"/>
            <a:ext cx="4539595" cy="24850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DD6E07-CE96-4499-9FA8-411F4D3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1705"/>
            <a:ext cx="5506218" cy="6268325"/>
          </a:xfrm>
          <a:prstGeom prst="rect">
            <a:avLst/>
          </a:prstGeom>
        </p:spPr>
      </p:pic>
      <p:pic>
        <p:nvPicPr>
          <p:cNvPr id="6" name="Picture 5">
            <a:extLst>
              <a:ext uri="{FF2B5EF4-FFF2-40B4-BE49-F238E27FC236}">
                <a16:creationId xmlns:a16="http://schemas.microsoft.com/office/drawing/2014/main" id="{A82BDDD8-799A-4C1E-8E60-EC5BA7A2A8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009" y="251705"/>
            <a:ext cx="5724199" cy="6268325"/>
          </a:xfrm>
          <a:prstGeom prst="rect">
            <a:avLst/>
          </a:prstGeom>
        </p:spPr>
      </p:pic>
    </p:spTree>
    <p:extLst>
      <p:ext uri="{BB962C8B-B14F-4D97-AF65-F5344CB8AC3E}">
        <p14:creationId xmlns:p14="http://schemas.microsoft.com/office/powerpoint/2010/main" val="6390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E638EB-FAA2-B4CF-6B65-FAAC640BA7CF}"/>
              </a:ext>
            </a:extLst>
          </p:cNvPr>
          <p:cNvSpPr txBox="1"/>
          <p:nvPr/>
        </p:nvSpPr>
        <p:spPr>
          <a:xfrm>
            <a:off x="1291232" y="1609419"/>
            <a:ext cx="9609535" cy="3639161"/>
          </a:xfrm>
          <a:prstGeom prst="rect">
            <a:avLst/>
          </a:prstGeom>
          <a:noFill/>
        </p:spPr>
        <p:txBody>
          <a:bodyPr wrap="square" numCol="2" spcCol="457200" rtlCol="0">
            <a:noAutofit/>
          </a:bodyPr>
          <a:lstStyle/>
          <a:p>
            <a:pPr marL="584200" indent="-584200">
              <a:buFont typeface="Arial" panose="020B0604020202020204" pitchFamily="34" charset="0"/>
              <a:buChar char="•"/>
            </a:pPr>
            <a:r>
              <a:rPr lang="en-US" sz="6000" dirty="0">
                <a:solidFill>
                  <a:schemeClr val="bg1"/>
                </a:solidFill>
              </a:rPr>
              <a:t>games</a:t>
            </a:r>
          </a:p>
          <a:p>
            <a:pPr marL="584200" indent="-584200">
              <a:buFont typeface="Arial" panose="020B0604020202020204" pitchFamily="34" charset="0"/>
              <a:buChar char="•"/>
            </a:pPr>
            <a:r>
              <a:rPr lang="en-US" sz="6000" dirty="0">
                <a:solidFill>
                  <a:schemeClr val="bg1"/>
                </a:solidFill>
              </a:rPr>
              <a:t>disaster</a:t>
            </a:r>
          </a:p>
          <a:p>
            <a:pPr marL="584200" indent="-584200">
              <a:buFont typeface="Arial" panose="020B0604020202020204" pitchFamily="34" charset="0"/>
              <a:buChar char="•"/>
            </a:pPr>
            <a:r>
              <a:rPr lang="en-US" sz="6000" dirty="0">
                <a:solidFill>
                  <a:schemeClr val="bg1"/>
                </a:solidFill>
              </a:rPr>
              <a:t>ethics</a:t>
            </a:r>
          </a:p>
          <a:p>
            <a:pPr marL="584200" indent="-584200">
              <a:buFont typeface="Arial" panose="020B0604020202020204" pitchFamily="34" charset="0"/>
              <a:buChar char="•"/>
            </a:pPr>
            <a:r>
              <a:rPr lang="en-US" sz="6000" dirty="0">
                <a:solidFill>
                  <a:schemeClr val="bg1"/>
                </a:solidFill>
              </a:rPr>
              <a:t>review</a:t>
            </a:r>
          </a:p>
          <a:p>
            <a:pPr marL="584200" indent="-584200">
              <a:buFont typeface="Arial" panose="020B0604020202020204" pitchFamily="34" charset="0"/>
              <a:buChar char="•"/>
            </a:pPr>
            <a:r>
              <a:rPr lang="en-US" sz="6000" dirty="0">
                <a:solidFill>
                  <a:schemeClr val="bg1"/>
                </a:solidFill>
              </a:rPr>
              <a:t>test</a:t>
            </a:r>
          </a:p>
          <a:p>
            <a:pPr marL="584200" indent="-584200">
              <a:buFont typeface="Arial" panose="020B0604020202020204" pitchFamily="34" charset="0"/>
              <a:buChar char="•"/>
            </a:pPr>
            <a:r>
              <a:rPr lang="en-US" sz="6000" dirty="0">
                <a:solidFill>
                  <a:schemeClr val="bg1"/>
                </a:solidFill>
              </a:rPr>
              <a:t>thanksgiving</a:t>
            </a:r>
          </a:p>
          <a:p>
            <a:pPr marL="584200" indent="-584200">
              <a:buFont typeface="Arial" panose="020B0604020202020204" pitchFamily="34" charset="0"/>
              <a:buChar char="•"/>
            </a:pPr>
            <a:r>
              <a:rPr lang="en-US" sz="6000" dirty="0">
                <a:solidFill>
                  <a:schemeClr val="bg1"/>
                </a:solidFill>
              </a:rPr>
              <a:t>final project</a:t>
            </a:r>
          </a:p>
        </p:txBody>
      </p:sp>
    </p:spTree>
    <p:extLst>
      <p:ext uri="{BB962C8B-B14F-4D97-AF65-F5344CB8AC3E}">
        <p14:creationId xmlns:p14="http://schemas.microsoft.com/office/powerpoint/2010/main" val="3613479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cdn.escapistmagazine.com/media/global/images/library/deriv/801/801117.png">
            <a:extLst>
              <a:ext uri="{FF2B5EF4-FFF2-40B4-BE49-F238E27FC236}">
                <a16:creationId xmlns:a16="http://schemas.microsoft.com/office/drawing/2014/main" id="{DC943320-8CCA-4E62-B0A7-DECF85178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68" y="1559347"/>
            <a:ext cx="6974833" cy="50347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398376-DC4B-46BB-93E6-152F39CE9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026" y="1822029"/>
            <a:ext cx="6362700" cy="4772025"/>
          </a:xfrm>
          <a:prstGeom prst="rect">
            <a:avLst/>
          </a:prstGeom>
        </p:spPr>
      </p:pic>
      <p:sp>
        <p:nvSpPr>
          <p:cNvPr id="2" name="Title 1">
            <a:extLst>
              <a:ext uri="{FF2B5EF4-FFF2-40B4-BE49-F238E27FC236}">
                <a16:creationId xmlns:a16="http://schemas.microsoft.com/office/drawing/2014/main" id="{C09F8CF2-F42D-4156-9E7E-1F4BEB3356A8}"/>
              </a:ext>
            </a:extLst>
          </p:cNvPr>
          <p:cNvSpPr>
            <a:spLocks noGrp="1"/>
          </p:cNvSpPr>
          <p:nvPr>
            <p:ph type="title"/>
          </p:nvPr>
        </p:nvSpPr>
        <p:spPr/>
        <p:txBody>
          <a:bodyPr>
            <a:normAutofit/>
          </a:bodyPr>
          <a:lstStyle/>
          <a:p>
            <a:r>
              <a:rPr lang="en-US" sz="2800" dirty="0"/>
              <a:t>Computer-Mediation Begins</a:t>
            </a:r>
          </a:p>
        </p:txBody>
      </p:sp>
      <p:pic>
        <p:nvPicPr>
          <p:cNvPr id="17412" name="Picture 4" descr="https://web.archive.org/web/20161005222113im_/http:/insight.ieeeusa.org/documents/28207/78065/hist-2.jpg/c2e59032-36b8-4632-8662-f7253d04ac01?t=1469116860636">
            <a:extLst>
              <a:ext uri="{FF2B5EF4-FFF2-40B4-BE49-F238E27FC236}">
                <a16:creationId xmlns:a16="http://schemas.microsoft.com/office/drawing/2014/main" id="{21EDC722-6FAD-4105-84EA-CA6C89677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977" y="1624386"/>
            <a:ext cx="10830046" cy="503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49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2898082" y="2766219"/>
            <a:ext cx="6395837" cy="1325563"/>
          </a:xfrm>
        </p:spPr>
        <p:txBody>
          <a:bodyPr>
            <a:normAutofit/>
          </a:bodyPr>
          <a:lstStyle/>
          <a:p>
            <a:pPr algn="ctr"/>
            <a:r>
              <a:rPr lang="en-US" sz="5400" dirty="0"/>
              <a:t>Divergent Paths</a:t>
            </a:r>
          </a:p>
        </p:txBody>
      </p:sp>
    </p:spTree>
    <p:extLst>
      <p:ext uri="{BB962C8B-B14F-4D97-AF65-F5344CB8AC3E}">
        <p14:creationId xmlns:p14="http://schemas.microsoft.com/office/powerpoint/2010/main" val="266337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4383795" cy="1325563"/>
          </a:xfrm>
        </p:spPr>
        <p:txBody>
          <a:bodyPr>
            <a:normAutofit/>
          </a:bodyPr>
          <a:lstStyle/>
          <a:p>
            <a:r>
              <a:rPr lang="en-US" sz="2800" dirty="0"/>
              <a:t>Read and Draw</a:t>
            </a:r>
          </a:p>
        </p:txBody>
      </p:sp>
      <p:pic>
        <p:nvPicPr>
          <p:cNvPr id="4" name="Picture 3">
            <a:extLst>
              <a:ext uri="{FF2B5EF4-FFF2-40B4-BE49-F238E27FC236}">
                <a16:creationId xmlns:a16="http://schemas.microsoft.com/office/drawing/2014/main" id="{59CE7835-D2D2-4F21-A2AB-1AA912F82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773" y="0"/>
            <a:ext cx="6128227" cy="6858000"/>
          </a:xfrm>
          <a:prstGeom prst="rect">
            <a:avLst/>
          </a:prstGeom>
        </p:spPr>
      </p:pic>
      <p:pic>
        <p:nvPicPr>
          <p:cNvPr id="15362" name="Picture 2" descr="https://upload.wikimedia.org/wikipedia/commons/thumb/c/c6/Computer_rpg_no_automap.jpg/800px-Computer_rpg_no_automap.jpg">
            <a:extLst>
              <a:ext uri="{FF2B5EF4-FFF2-40B4-BE49-F238E27FC236}">
                <a16:creationId xmlns:a16="http://schemas.microsoft.com/office/drawing/2014/main" id="{7D98EEC1-C227-4137-BF22-D4CE2362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804" y="0"/>
            <a:ext cx="5872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999357F-E3B0-4CDF-A33A-C69B8E791C32}"/>
              </a:ext>
            </a:extLst>
          </p:cNvPr>
          <p:cNvPicPr>
            <a:picLocks noChangeAspect="1"/>
          </p:cNvPicPr>
          <p:nvPr/>
        </p:nvPicPr>
        <p:blipFill>
          <a:blip r:embed="rId5"/>
          <a:stretch>
            <a:fillRect/>
          </a:stretch>
        </p:blipFill>
        <p:spPr>
          <a:xfrm rot="16200000">
            <a:off x="5566005" y="-214941"/>
            <a:ext cx="5964107" cy="7287882"/>
          </a:xfrm>
          <a:prstGeom prst="rect">
            <a:avLst/>
          </a:prstGeom>
        </p:spPr>
      </p:pic>
    </p:spTree>
    <p:extLst>
      <p:ext uri="{BB962C8B-B14F-4D97-AF65-F5344CB8AC3E}">
        <p14:creationId xmlns:p14="http://schemas.microsoft.com/office/powerpoint/2010/main" val="327467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4383795" cy="1325563"/>
          </a:xfrm>
        </p:spPr>
        <p:txBody>
          <a:bodyPr>
            <a:normAutofit/>
          </a:bodyPr>
          <a:lstStyle/>
          <a:p>
            <a:r>
              <a:rPr lang="en-US" sz="2800" dirty="0"/>
              <a:t>See and Memorize</a:t>
            </a:r>
          </a:p>
        </p:txBody>
      </p:sp>
      <p:pic>
        <p:nvPicPr>
          <p:cNvPr id="18434" name="Picture 2" descr="http://ultima1.ultimacodex.com/files/2012/05/u1-revisited.png">
            <a:extLst>
              <a:ext uri="{FF2B5EF4-FFF2-40B4-BE49-F238E27FC236}">
                <a16:creationId xmlns:a16="http://schemas.microsoft.com/office/drawing/2014/main" id="{F2E0A850-37B2-4F99-8ED9-63123041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29" y="1027906"/>
            <a:ext cx="6934971" cy="4744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670764-FF19-4183-B187-807D9A84A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995" y="74338"/>
            <a:ext cx="6970005" cy="6652116"/>
          </a:xfrm>
          <a:prstGeom prst="rect">
            <a:avLst/>
          </a:prstGeom>
        </p:spPr>
      </p:pic>
    </p:spTree>
    <p:extLst>
      <p:ext uri="{BB962C8B-B14F-4D97-AF65-F5344CB8AC3E}">
        <p14:creationId xmlns:p14="http://schemas.microsoft.com/office/powerpoint/2010/main" val="193754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705928" y="442280"/>
            <a:ext cx="4009222" cy="1584861"/>
          </a:xfrm>
        </p:spPr>
        <p:txBody>
          <a:bodyPr>
            <a:normAutofit/>
          </a:bodyPr>
          <a:lstStyle/>
          <a:p>
            <a:r>
              <a:rPr lang="en-US" sz="2800" dirty="0"/>
              <a:t>Automation </a:t>
            </a:r>
            <a:br>
              <a:rPr lang="en-US" sz="2800" dirty="0"/>
            </a:br>
            <a:r>
              <a:rPr lang="en-US" sz="2800" dirty="0"/>
              <a:t>and </a:t>
            </a:r>
            <a:br>
              <a:rPr lang="en-US" sz="2800" dirty="0"/>
            </a:br>
            <a:r>
              <a:rPr lang="en-US" sz="2800" dirty="0"/>
              <a:t>Narrative</a:t>
            </a:r>
          </a:p>
        </p:txBody>
      </p:sp>
      <p:pic>
        <p:nvPicPr>
          <p:cNvPr id="14338" name="Picture 2" descr="The Bard's Tale III box cover">
            <a:extLst>
              <a:ext uri="{FF2B5EF4-FFF2-40B4-BE49-F238E27FC236}">
                <a16:creationId xmlns:a16="http://schemas.microsoft.com/office/drawing/2014/main" id="{06695D5B-AB36-432A-8566-AB88141EA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822" y="442280"/>
            <a:ext cx="5930977" cy="59309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1.bp.blogspot.com/_I182g1bK2Yw/TUgy_O4y2iI/AAAAAAAAC90/j8kLUO4HNgc/s400/thief_014.png">
            <a:extLst>
              <a:ext uri="{FF2B5EF4-FFF2-40B4-BE49-F238E27FC236}">
                <a16:creationId xmlns:a16="http://schemas.microsoft.com/office/drawing/2014/main" id="{DB9537B4-D7A4-4BF5-B600-5C12F451F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136" y="1229401"/>
            <a:ext cx="7269576" cy="454348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Final Fantasy 4 snes">
            <a:extLst>
              <a:ext uri="{FF2B5EF4-FFF2-40B4-BE49-F238E27FC236}">
                <a16:creationId xmlns:a16="http://schemas.microsoft.com/office/drawing/2014/main" id="{1FF9830F-D1C6-467E-BC9E-06A6F4769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7422" y="314256"/>
            <a:ext cx="7063373" cy="6187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381E33-A645-4860-88AA-EDBA5310B11F}"/>
              </a:ext>
            </a:extLst>
          </p:cNvPr>
          <p:cNvPicPr>
            <a:picLocks noChangeAspect="1"/>
          </p:cNvPicPr>
          <p:nvPr/>
        </p:nvPicPr>
        <p:blipFill rotWithShape="1">
          <a:blip r:embed="rId6">
            <a:extLst>
              <a:ext uri="{28A0092B-C50C-407E-A947-70E740481C1C}">
                <a14:useLocalDpi xmlns:a14="http://schemas.microsoft.com/office/drawing/2010/main" val="0"/>
              </a:ext>
            </a:extLst>
          </a:blip>
          <a:srcRect l="3598" r="6430" b="13878"/>
          <a:stretch/>
        </p:blipFill>
        <p:spPr>
          <a:xfrm>
            <a:off x="3502459" y="1085114"/>
            <a:ext cx="8689541" cy="5198545"/>
          </a:xfrm>
          <a:prstGeom prst="rect">
            <a:avLst/>
          </a:prstGeom>
        </p:spPr>
      </p:pic>
      <p:pic>
        <p:nvPicPr>
          <p:cNvPr id="14342" name="Picture 6" descr="https://i1.wp.com/www.significant-bits.com/wp-content/uploads/2010/10/Final_Fantasy_IV_intro.jpg?resize=600%2C480">
            <a:extLst>
              <a:ext uri="{FF2B5EF4-FFF2-40B4-BE49-F238E27FC236}">
                <a16:creationId xmlns:a16="http://schemas.microsoft.com/office/drawing/2014/main" id="{DDF23292-9204-41E0-953E-F50F24B207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000"/>
          <a:stretch/>
        </p:blipFill>
        <p:spPr bwMode="auto">
          <a:xfrm>
            <a:off x="3832529" y="225846"/>
            <a:ext cx="8314183" cy="63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8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And then, Z</a:t>
            </a:r>
          </a:p>
        </p:txBody>
      </p:sp>
      <p:pic>
        <p:nvPicPr>
          <p:cNvPr id="13314" name="Picture 2" descr="Image result for Myst">
            <a:extLst>
              <a:ext uri="{FF2B5EF4-FFF2-40B4-BE49-F238E27FC236}">
                <a16:creationId xmlns:a16="http://schemas.microsoft.com/office/drawing/2014/main" id="{FB0B6857-F9C4-4FDD-8F37-975F844EA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985" y="1027906"/>
            <a:ext cx="7740015" cy="51551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kalabeth: World of Doom">
            <a:extLst>
              <a:ext uri="{FF2B5EF4-FFF2-40B4-BE49-F238E27FC236}">
                <a16:creationId xmlns:a16="http://schemas.microsoft.com/office/drawing/2014/main" id="{D15D7B2C-7599-4345-8530-BE7518CA6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501" y="1027906"/>
            <a:ext cx="9021499" cy="5155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loud-2.steamusercontent.com/ugc/615023797287630880/80032D6E87E55B37A5077F0C9172A5E5BAD33F3D/">
            <a:extLst>
              <a:ext uri="{FF2B5EF4-FFF2-40B4-BE49-F238E27FC236}">
                <a16:creationId xmlns:a16="http://schemas.microsoft.com/office/drawing/2014/main" id="{C7C28E78-0E72-4272-A4E3-EC720EBE4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864" y="1021821"/>
            <a:ext cx="9185136"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Re-Convergence</a:t>
            </a:r>
          </a:p>
        </p:txBody>
      </p:sp>
      <p:pic>
        <p:nvPicPr>
          <p:cNvPr id="11266" name="Picture 2" descr="Image result for gta 3">
            <a:extLst>
              <a:ext uri="{FF2B5EF4-FFF2-40B4-BE49-F238E27FC236}">
                <a16:creationId xmlns:a16="http://schemas.microsoft.com/office/drawing/2014/main" id="{61EAD148-8C93-48E5-AC80-A6060F053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66" r="80477"/>
          <a:stretch/>
        </p:blipFill>
        <p:spPr bwMode="auto">
          <a:xfrm>
            <a:off x="6212541" y="520109"/>
            <a:ext cx="5647765" cy="589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47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10515600" cy="1325563"/>
          </a:xfrm>
        </p:spPr>
        <p:txBody>
          <a:bodyPr>
            <a:normAutofit/>
          </a:bodyPr>
          <a:lstStyle/>
          <a:p>
            <a:r>
              <a:rPr lang="en-US" sz="2800" dirty="0"/>
              <a:t>We start exploring 3D maps</a:t>
            </a:r>
          </a:p>
        </p:txBody>
      </p:sp>
      <p:pic>
        <p:nvPicPr>
          <p:cNvPr id="10242" name="Picture 2" descr="Image result for metroid prime map">
            <a:extLst>
              <a:ext uri="{FF2B5EF4-FFF2-40B4-BE49-F238E27FC236}">
                <a16:creationId xmlns:a16="http://schemas.microsoft.com/office/drawing/2014/main" id="{E609021E-89FA-4EB8-8DE3-2E78486338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5" t="6677" r="8623" b="7776"/>
          <a:stretch/>
        </p:blipFill>
        <p:spPr bwMode="auto">
          <a:xfrm>
            <a:off x="5481917" y="1027906"/>
            <a:ext cx="6710083" cy="482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37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1321174" y="2766219"/>
            <a:ext cx="9549653" cy="1325563"/>
          </a:xfrm>
        </p:spPr>
        <p:txBody>
          <a:bodyPr>
            <a:normAutofit/>
          </a:bodyPr>
          <a:lstStyle/>
          <a:p>
            <a:pPr algn="ctr"/>
            <a:r>
              <a:rPr lang="en-US" dirty="0"/>
              <a:t>Designers abandon 3D maps for 2D Maps</a:t>
            </a:r>
          </a:p>
        </p:txBody>
      </p:sp>
      <p:sp>
        <p:nvSpPr>
          <p:cNvPr id="4" name="Title 1">
            <a:extLst>
              <a:ext uri="{FF2B5EF4-FFF2-40B4-BE49-F238E27FC236}">
                <a16:creationId xmlns:a16="http://schemas.microsoft.com/office/drawing/2014/main" id="{11BD7E27-1D70-47B8-91E3-1E77432463FC}"/>
              </a:ext>
            </a:extLst>
          </p:cNvPr>
          <p:cNvSpPr txBox="1">
            <a:spLocks/>
          </p:cNvSpPr>
          <p:nvPr/>
        </p:nvSpPr>
        <p:spPr>
          <a:xfrm>
            <a:off x="1450041" y="4095658"/>
            <a:ext cx="92919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Why?</a:t>
            </a:r>
          </a:p>
        </p:txBody>
      </p:sp>
    </p:spTree>
    <p:extLst>
      <p:ext uri="{BB962C8B-B14F-4D97-AF65-F5344CB8AC3E}">
        <p14:creationId xmlns:p14="http://schemas.microsoft.com/office/powerpoint/2010/main" val="21873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147918" y="203760"/>
            <a:ext cx="5186082" cy="1325563"/>
          </a:xfrm>
        </p:spPr>
        <p:txBody>
          <a:bodyPr>
            <a:normAutofit/>
          </a:bodyPr>
          <a:lstStyle/>
          <a:p>
            <a:r>
              <a:rPr lang="en-US" sz="2800" dirty="0"/>
              <a:t>Something else was happening</a:t>
            </a:r>
          </a:p>
        </p:txBody>
      </p:sp>
      <p:pic>
        <p:nvPicPr>
          <p:cNvPr id="4" name="Picture 4" descr="Image result for map of new jersey">
            <a:extLst>
              <a:ext uri="{FF2B5EF4-FFF2-40B4-BE49-F238E27FC236}">
                <a16:creationId xmlns:a16="http://schemas.microsoft.com/office/drawing/2014/main" id="{430E5F6B-C4B0-4556-BE12-BDF518519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046" y="1421062"/>
            <a:ext cx="8501954" cy="5436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834084-0373-4918-9BD8-6606D0CC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9218" name="Picture 2" descr="Image result for smart phones">
            <a:extLst>
              <a:ext uri="{FF2B5EF4-FFF2-40B4-BE49-F238E27FC236}">
                <a16:creationId xmlns:a16="http://schemas.microsoft.com/office/drawing/2014/main" id="{38A0FB78-65AB-414C-94AD-33C57F20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484"/>
            <a:ext cx="12192000" cy="681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96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g</a:t>
            </a:r>
            <a:r>
              <a:rPr lang="en-US" sz="16600" dirty="0">
                <a:solidFill>
                  <a:schemeClr val="bg1"/>
                </a:solidFill>
              </a:rPr>
              <a:t>ame </a:t>
            </a:r>
            <a:r>
              <a:rPr lang="en-US" sz="16600" dirty="0"/>
              <a:t>m</a:t>
            </a:r>
            <a:r>
              <a:rPr lang="en-US" sz="16600" dirty="0">
                <a:solidFill>
                  <a:schemeClr val="bg1"/>
                </a:solidFill>
              </a:rPr>
              <a:t>aps</a:t>
            </a:r>
          </a:p>
        </p:txBody>
      </p:sp>
    </p:spTree>
    <p:extLst>
      <p:ext uri="{BB962C8B-B14F-4D97-AF65-F5344CB8AC3E}">
        <p14:creationId xmlns:p14="http://schemas.microsoft.com/office/powerpoint/2010/main" val="2748662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E9D6-D77D-4EE1-AAE4-BD34953A046D}"/>
              </a:ext>
            </a:extLst>
          </p:cNvPr>
          <p:cNvSpPr>
            <a:spLocks noGrp="1"/>
          </p:cNvSpPr>
          <p:nvPr>
            <p:ph type="title"/>
          </p:nvPr>
        </p:nvSpPr>
        <p:spPr>
          <a:xfrm>
            <a:off x="838200" y="365125"/>
            <a:ext cx="3232868" cy="1325563"/>
          </a:xfrm>
        </p:spPr>
        <p:txBody>
          <a:bodyPr/>
          <a:lstStyle/>
          <a:p>
            <a:r>
              <a:rPr lang="en-US" dirty="0"/>
              <a:t>And then…</a:t>
            </a:r>
          </a:p>
        </p:txBody>
      </p:sp>
      <p:pic>
        <p:nvPicPr>
          <p:cNvPr id="4" name="Picture 3">
            <a:extLst>
              <a:ext uri="{FF2B5EF4-FFF2-40B4-BE49-F238E27FC236}">
                <a16:creationId xmlns:a16="http://schemas.microsoft.com/office/drawing/2014/main" id="{982294F9-1D68-4FE8-8941-20043344B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068" y="205715"/>
            <a:ext cx="7866490" cy="6176652"/>
          </a:xfrm>
          <a:prstGeom prst="rect">
            <a:avLst/>
          </a:prstGeom>
        </p:spPr>
      </p:pic>
    </p:spTree>
    <p:extLst>
      <p:ext uri="{BB962C8B-B14F-4D97-AF65-F5344CB8AC3E}">
        <p14:creationId xmlns:p14="http://schemas.microsoft.com/office/powerpoint/2010/main" val="652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A Tool Appears</a:t>
            </a:r>
          </a:p>
        </p:txBody>
      </p:sp>
      <p:sp>
        <p:nvSpPr>
          <p:cNvPr id="3" name="Content Placeholder 2">
            <a:extLst>
              <a:ext uri="{FF2B5EF4-FFF2-40B4-BE49-F238E27FC236}">
                <a16:creationId xmlns:a16="http://schemas.microsoft.com/office/drawing/2014/main" id="{F0E69525-942A-4B80-AF7A-E69B4020E0AD}"/>
              </a:ext>
            </a:extLst>
          </p:cNvPr>
          <p:cNvSpPr>
            <a:spLocks noGrp="1"/>
          </p:cNvSpPr>
          <p:nvPr>
            <p:ph idx="1"/>
          </p:nvPr>
        </p:nvSpPr>
        <p:spPr/>
        <p:txBody>
          <a:bodyPr>
            <a:normAutofit/>
          </a:bodyPr>
          <a:lstStyle/>
          <a:p>
            <a:r>
              <a:rPr lang="en-US" sz="4400" dirty="0"/>
              <a:t>Foster Exploration</a:t>
            </a:r>
          </a:p>
          <a:p>
            <a:r>
              <a:rPr lang="en-US" sz="4400" dirty="0"/>
              <a:t>Fosters Coordination</a:t>
            </a:r>
          </a:p>
          <a:p>
            <a:r>
              <a:rPr lang="en-US" sz="4400" dirty="0"/>
              <a:t>Contextualizes Action</a:t>
            </a:r>
          </a:p>
          <a:p>
            <a:pPr marL="0" indent="0">
              <a:buNone/>
            </a:pPr>
            <a:r>
              <a:rPr lang="en-US" sz="4400" dirty="0"/>
              <a:t>But also:</a:t>
            </a:r>
          </a:p>
          <a:p>
            <a:r>
              <a:rPr lang="en-US" sz="4400" dirty="0"/>
              <a:t>Maps Disrupt Play</a:t>
            </a:r>
          </a:p>
        </p:txBody>
      </p:sp>
    </p:spTree>
    <p:extLst>
      <p:ext uri="{BB962C8B-B14F-4D97-AF65-F5344CB8AC3E}">
        <p14:creationId xmlns:p14="http://schemas.microsoft.com/office/powerpoint/2010/main" val="282848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who cares</a:t>
            </a:r>
            <a:endParaRPr lang="en-US" sz="16600" dirty="0">
              <a:solidFill>
                <a:schemeClr val="bg1"/>
              </a:solidFill>
            </a:endParaRPr>
          </a:p>
        </p:txBody>
      </p:sp>
    </p:spTree>
    <p:extLst>
      <p:ext uri="{BB962C8B-B14F-4D97-AF65-F5344CB8AC3E}">
        <p14:creationId xmlns:p14="http://schemas.microsoft.com/office/powerpoint/2010/main" val="4065153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t>better tech does </a:t>
            </a:r>
            <a:br>
              <a:rPr lang="en-US" sz="9600" dirty="0"/>
            </a:br>
            <a:r>
              <a:rPr lang="en-US" sz="9600" dirty="0"/>
              <a:t>not make a better future on its own</a:t>
            </a:r>
            <a:endParaRPr lang="en-US" sz="9600" dirty="0">
              <a:solidFill>
                <a:schemeClr val="bg1"/>
              </a:solidFill>
            </a:endParaRPr>
          </a:p>
        </p:txBody>
      </p:sp>
    </p:spTree>
    <p:extLst>
      <p:ext uri="{BB962C8B-B14F-4D97-AF65-F5344CB8AC3E}">
        <p14:creationId xmlns:p14="http://schemas.microsoft.com/office/powerpoint/2010/main" val="1441804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solidFill>
                  <a:schemeClr val="bg1"/>
                </a:solidFill>
              </a:rPr>
              <a:t>users</a:t>
            </a:r>
            <a:r>
              <a:rPr lang="en-US" sz="9600" dirty="0"/>
              <a:t> will never </a:t>
            </a:r>
            <a:br>
              <a:rPr lang="en-US" sz="9600" dirty="0"/>
            </a:br>
            <a:r>
              <a:rPr lang="en-US" sz="9600" dirty="0"/>
              <a:t>be better than adequate with </a:t>
            </a:r>
            <a:br>
              <a:rPr lang="en-US" sz="9600" dirty="0"/>
            </a:br>
            <a:r>
              <a:rPr lang="en-US" sz="9600" dirty="0"/>
              <a:t>your technology</a:t>
            </a:r>
            <a:endParaRPr lang="en-US" sz="9600" dirty="0">
              <a:solidFill>
                <a:schemeClr val="bg1"/>
              </a:solidFill>
            </a:endParaRPr>
          </a:p>
        </p:txBody>
      </p:sp>
    </p:spTree>
    <p:extLst>
      <p:ext uri="{BB962C8B-B14F-4D97-AF65-F5344CB8AC3E}">
        <p14:creationId xmlns:p14="http://schemas.microsoft.com/office/powerpoint/2010/main" val="247454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solidFill>
                  <a:schemeClr val="bg1"/>
                </a:solidFill>
              </a:rPr>
              <a:t>your critical eye </a:t>
            </a:r>
            <a:br>
              <a:rPr lang="en-US" sz="9600" dirty="0">
                <a:solidFill>
                  <a:schemeClr val="bg1"/>
                </a:solidFill>
              </a:rPr>
            </a:br>
            <a:r>
              <a:rPr lang="en-US" sz="9600" dirty="0">
                <a:solidFill>
                  <a:schemeClr val="bg1"/>
                </a:solidFill>
              </a:rPr>
              <a:t>is an important</a:t>
            </a:r>
            <a:br>
              <a:rPr lang="en-US" sz="9600" dirty="0">
                <a:solidFill>
                  <a:schemeClr val="bg1"/>
                </a:solidFill>
              </a:rPr>
            </a:br>
            <a:r>
              <a:rPr lang="en-US" sz="9600" dirty="0">
                <a:solidFill>
                  <a:schemeClr val="bg1"/>
                </a:solidFill>
              </a:rPr>
              <a:t>thing to develop</a:t>
            </a:r>
          </a:p>
        </p:txBody>
      </p:sp>
    </p:spTree>
    <p:extLst>
      <p:ext uri="{BB962C8B-B14F-4D97-AF65-F5344CB8AC3E}">
        <p14:creationId xmlns:p14="http://schemas.microsoft.com/office/powerpoint/2010/main" val="3952255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0" y="37306"/>
            <a:ext cx="4495800" cy="1325563"/>
          </a:xfrm>
        </p:spPr>
        <p:txBody>
          <a:bodyPr>
            <a:normAutofit/>
          </a:bodyPr>
          <a:lstStyle/>
          <a:p>
            <a:r>
              <a:rPr lang="en-US" sz="6000" dirty="0"/>
              <a:t>Inspiration</a:t>
            </a:r>
          </a:p>
        </p:txBody>
      </p:sp>
      <p:pic>
        <p:nvPicPr>
          <p:cNvPr id="6" name="Picture 5">
            <a:extLst>
              <a:ext uri="{FF2B5EF4-FFF2-40B4-BE49-F238E27FC236}">
                <a16:creationId xmlns:a16="http://schemas.microsoft.com/office/drawing/2014/main" id="{7E410AEB-CDFD-4C41-869E-30083D708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71" y="1224323"/>
            <a:ext cx="9841057" cy="5449180"/>
          </a:xfrm>
          <a:prstGeom prst="rect">
            <a:avLst/>
          </a:prstGeom>
        </p:spPr>
      </p:pic>
    </p:spTree>
    <p:extLst>
      <p:ext uri="{BB962C8B-B14F-4D97-AF65-F5344CB8AC3E}">
        <p14:creationId xmlns:p14="http://schemas.microsoft.com/office/powerpoint/2010/main" val="51316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10987</TotalTime>
  <Words>1968</Words>
  <Application>Microsoft Macintosh PowerPoint</Application>
  <PresentationFormat>Widescreen</PresentationFormat>
  <Paragraphs>147</Paragraphs>
  <Slides>41</Slides>
  <Notes>31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hi</vt:lpstr>
      <vt:lpstr>admin</vt:lpstr>
      <vt:lpstr>PowerPoint Presentation</vt:lpstr>
      <vt:lpstr>game maps</vt:lpstr>
      <vt:lpstr>who cares</vt:lpstr>
      <vt:lpstr>better tech does  not make a better future on its own</vt:lpstr>
      <vt:lpstr>users will never  be better than adequate with  your technology</vt:lpstr>
      <vt:lpstr>your critical eye  is an important thing to develop</vt:lpstr>
      <vt:lpstr>Inspiration</vt:lpstr>
      <vt:lpstr>assignment!</vt:lpstr>
      <vt:lpstr>~ or at least 1000 words  - at least 10 images - PDF  - must answer the following</vt:lpstr>
      <vt:lpstr>select a map</vt:lpstr>
      <vt:lpstr>write an FAQ about how this map  conveys its information</vt:lpstr>
      <vt:lpstr>how would you  change it?   why those changes?</vt:lpstr>
      <vt:lpstr>caveats:</vt:lpstr>
      <vt:lpstr>justify your choices must use current tech think “near future”</vt:lpstr>
      <vt:lpstr>PowerPoint Presentation</vt:lpstr>
      <vt:lpstr>examples</vt:lpstr>
      <vt:lpstr>PowerPoint Presentation</vt:lpstr>
      <vt:lpstr>PowerPoint Presentation</vt:lpstr>
      <vt:lpstr>PowerPoint Presentation</vt:lpstr>
      <vt:lpstr>PowerPoint Presentation</vt:lpstr>
      <vt:lpstr>end of day 1</vt:lpstr>
      <vt:lpstr>PowerPoint Presentation</vt:lpstr>
      <vt:lpstr>Maps in Video Games</vt:lpstr>
      <vt:lpstr>where to begin?</vt:lpstr>
      <vt:lpstr>where to begin?</vt:lpstr>
      <vt:lpstr>PowerPoint Presentation</vt:lpstr>
      <vt:lpstr>The Dungeon Crawl</vt:lpstr>
      <vt:lpstr>Computer-Mediation Begins</vt:lpstr>
      <vt:lpstr>Divergent Paths</vt:lpstr>
      <vt:lpstr>Read and Draw</vt:lpstr>
      <vt:lpstr>See and Memorize</vt:lpstr>
      <vt:lpstr>Automation  and  Narrative</vt:lpstr>
      <vt:lpstr>And then, Z</vt:lpstr>
      <vt:lpstr>Re-Convergence</vt:lpstr>
      <vt:lpstr>We start exploring 3D maps</vt:lpstr>
      <vt:lpstr>Designers abandon 3D maps for 2D Maps</vt:lpstr>
      <vt:lpstr>Something else was happening</vt:lpstr>
      <vt:lpstr>And then…</vt:lpstr>
      <vt:lpstr>A Tool Appears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Mapping</dc:title>
  <dc:creator>Nicolas LaLone</dc:creator>
  <cp:lastModifiedBy>Nicolas LaLone</cp:lastModifiedBy>
  <cp:revision>48</cp:revision>
  <dcterms:created xsi:type="dcterms:W3CDTF">2018-03-16T14:57:51Z</dcterms:created>
  <dcterms:modified xsi:type="dcterms:W3CDTF">2023-10-21T19:07:14Z</dcterms:modified>
</cp:coreProperties>
</file>